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8" r:id="rId3"/>
    <p:sldId id="257" r:id="rId4"/>
    <p:sldId id="264" r:id="rId5"/>
    <p:sldId id="265" r:id="rId6"/>
    <p:sldId id="266" r:id="rId7"/>
    <p:sldId id="268" r:id="rId8"/>
    <p:sldId id="269" r:id="rId9"/>
    <p:sldId id="267" r:id="rId10"/>
    <p:sldId id="270" r:id="rId11"/>
    <p:sldId id="272" r:id="rId12"/>
    <p:sldId id="273" r:id="rId13"/>
    <p:sldId id="271" r:id="rId14"/>
    <p:sldId id="274" r:id="rId15"/>
    <p:sldId id="278" r:id="rId16"/>
    <p:sldId id="279"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00"/>
    <a:srgbClr val="4E0A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5F35E6-2E8E-47A3-9460-F2702D1113DE}" type="datetimeFigureOut">
              <a:rPr lang="en-US" smtClean="0"/>
              <a:pPr/>
              <a:t>11/14/2014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99DD2E8-7158-4BBC-B81D-043831C0BF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5F35E6-2E8E-47A3-9460-F2702D1113DE}" type="datetimeFigureOut">
              <a:rPr lang="en-US" smtClean="0"/>
              <a:pPr/>
              <a:t>11/14/2014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9DD2E8-7158-4BBC-B81D-043831C0BF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5F35E6-2E8E-47A3-9460-F2702D1113DE}" type="datetimeFigureOut">
              <a:rPr lang="en-US" smtClean="0"/>
              <a:pPr/>
              <a:t>11/14/2014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9DD2E8-7158-4BBC-B81D-043831C0BF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5F35E6-2E8E-47A3-9460-F2702D1113DE}" type="datetimeFigureOut">
              <a:rPr lang="en-US" smtClean="0"/>
              <a:pPr/>
              <a:t>11/14/2014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9DD2E8-7158-4BBC-B81D-043831C0BF9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5F35E6-2E8E-47A3-9460-F2702D1113DE}" type="datetimeFigureOut">
              <a:rPr lang="en-US" smtClean="0"/>
              <a:pPr/>
              <a:t>11/14/2014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99DD2E8-7158-4BBC-B81D-043831C0BF9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5F35E6-2E8E-47A3-9460-F2702D1113DE}" type="datetimeFigureOut">
              <a:rPr lang="en-US" smtClean="0"/>
              <a:pPr/>
              <a:t>11/14/2014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9DD2E8-7158-4BBC-B81D-043831C0BF9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5F35E6-2E8E-47A3-9460-F2702D1113DE}" type="datetimeFigureOut">
              <a:rPr lang="en-US" smtClean="0"/>
              <a:pPr/>
              <a:t>11/14/2014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99DD2E8-7158-4BBC-B81D-043831C0BF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5F35E6-2E8E-47A3-9460-F2702D1113DE}" type="datetimeFigureOut">
              <a:rPr lang="en-US" smtClean="0"/>
              <a:pPr/>
              <a:t>11/14/2014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99DD2E8-7158-4BBC-B81D-043831C0BF9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5F35E6-2E8E-47A3-9460-F2702D1113DE}" type="datetimeFigureOut">
              <a:rPr lang="en-US" smtClean="0"/>
              <a:pPr/>
              <a:t>11/14/2014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99DD2E8-7158-4BBC-B81D-043831C0BF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5F35E6-2E8E-47A3-9460-F2702D1113DE}" type="datetimeFigureOut">
              <a:rPr lang="en-US" smtClean="0"/>
              <a:pPr/>
              <a:t>11/14/2014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99DD2E8-7158-4BBC-B81D-043831C0BF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5F35E6-2E8E-47A3-9460-F2702D1113DE}" type="datetimeFigureOut">
              <a:rPr lang="en-US" smtClean="0"/>
              <a:pPr/>
              <a:t>11/14/2014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99DD2E8-7158-4BBC-B81D-043831C0BF9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5F35E6-2E8E-47A3-9460-F2702D1113DE}" type="datetimeFigureOut">
              <a:rPr lang="en-US" smtClean="0"/>
              <a:pPr/>
              <a:t>11/14/2014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99DD2E8-7158-4BBC-B81D-043831C0BF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rds.yahoo.com/_ylt=A9G_bHITXIdJtHYBZA2JzbkF;_ylu=X3oDMTBqNzNhb3I1BHBvcwMyMQRzZWMDc3IEdnRpZAM-/SIG=1jmnaiu9a/EXP=1233694099/**http:/images.search.yahoo.com/images/view?back=http://images.search.yahoo.com/search/images?p=examples+of+biomass+energy&amp;ei=utf-8&amp;fr=yfp-t-203-s&amp;fr2=sg-gac&amp;xargs=0&amp;pstart=1&amp;b=21&amp;ni=20&amp;w=301&amp;h=232&amp;imgurl=www.walesbiomass.org/images/1.2.1-wood-chip.jpg&amp;rurl=http://www.walesbiomass.org/bio-examples.htm&amp;size=12.9kB&amp;name=1.2.1-wood-chip.jpg&amp;p=examples+of+biomass+energy&amp;type=JPG&amp;oid=8aceb30037c07196&amp;no=21&amp;tt=47&amp;sigr=11ct4i8h8&amp;sigi=11fkgvo6k&amp;sigb=148i1dulo" TargetMode="External"/><Relationship Id="rId1" Type="http://schemas.openxmlformats.org/officeDocument/2006/relationships/slideLayout" Target="../slideLayouts/slideLayout2.xml"/><Relationship Id="rId6" Type="http://schemas.openxmlformats.org/officeDocument/2006/relationships/hyperlink" Target="http://rds.yahoo.com/_ylt=A9G_bDp2XIdJ3gwBGeyJzbkF;_ylu=X3oDMTBqb3U5bmQ4BHBvcwMzOQRzZWMDc3IEdnRpZAM-/SIG=1htpff1gm/EXP=1233694198/**http:/images.search.yahoo.com/images/view?back=http://images.search.yahoo.com/search/images?p=alcohol+and+gasohol&amp;ei=utf-8&amp;fr=yfp-t-203-s&amp;fr2=sg-gac&amp;xargs=0&amp;pstart=1&amp;b=21&amp;ni=20&amp;w=210&amp;h=170&amp;imgurl=www.actonrust.com/ecoline2.jpg&amp;rurl=http://www.actonrust.com/ecoline.htm&amp;size=5.5kB&amp;name=ecoline2.jpg&amp;p=alcohol+and+gasohol&amp;type=JPG&amp;oid=479856cf53177bb0&amp;no=39&amp;tt=66&amp;sigr=114omgrff&amp;sigi=10u17avsg&amp;sigb=141sf50b5" TargetMode="External"/><Relationship Id="rId5" Type="http://schemas.openxmlformats.org/officeDocument/2006/relationships/image" Target="../media/image8.jpeg"/><Relationship Id="rId4" Type="http://schemas.openxmlformats.org/officeDocument/2006/relationships/hyperlink" Target="http://rds.yahoo.com/_ylt=A9G_bDp2XIdJ3gwBCOyJzbkF;_ylu=X3oDMTBqOHA2aDgzBHBvcwMyMgRzZWMDc3IEdnRpZAM-/SIG=1imtc7h8s/EXP=1233694198/**http:/images.search.yahoo.com/images/view?back=http://images.search.yahoo.com/search/images?p=alcohol+and+gasohol&amp;ei=utf-8&amp;fr=yfp-t-203-s&amp;fr2=sg-gac&amp;xargs=0&amp;pstart=1&amp;b=21&amp;ni=20&amp;w=778&amp;h=682&amp;imgurl=ncat.home.igc.org/alky/alky0.jpg&amp;rurl=http://terrasol.home.igc.org/alky/alky-front-hold.htm&amp;size=64.1kB&amp;name=alky0.jpg&amp;p=alcohol+and+gasohol&amp;type=JPG&amp;oid=28769263979de1aa&amp;no=22&amp;tt=66&amp;sigr=11ldj097e&amp;sigi=110qom497&amp;sigb=141sf50b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ds.yahoo.com/_ylt=A9G_bHMSy31JONYAOzyJzbkF;_ylu=X3oDMTBpdnJhMHUzBHBvcwMxBHNlYwNzcgR2dGlkAw--/SIG=1hh2g6pcb/EXP=1233067154/**http:/images.search.yahoo.com/images/view?back=http://images.search.yahoo.com/search/images?ei=UTF-8&amp;p=the+sun&amp;fr=slv8-wave&amp;imgsz=large&amp;w=1024&amp;h=1024&amp;imgurl=www-spof.gsfc.nasa.gov/istp/outreach/images/Solar/sun2big.jpg&amp;rurl=http://answers.yahoo.com/question?qid=1006052406543&amp;size=146.1kB&amp;name=sun2big.jpg&amp;p=the+sun&amp;type=JPG&amp;oid=856abc3b9b2e2196&amp;no=1&amp;tt=2,781,008&amp;sigr=11jg80lhn&amp;sigi=11t9ivp4s&amp;sigb=12okell5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686800" cy="2590800"/>
          </a:xfrm>
        </p:spPr>
        <p:txBody>
          <a:bodyPr>
            <a:normAutofit/>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rPr>
              <a:t/>
            </a:r>
            <a:br>
              <a:rPr lang="en-US" b="1" spc="150" dirty="0" smtClean="0">
                <a:ln w="11430"/>
                <a:solidFill>
                  <a:srgbClr val="F8F8F8"/>
                </a:solidFill>
                <a:effectLst>
                  <a:outerShdw blurRad="25400" algn="tl" rotWithShape="0">
                    <a:srgbClr val="000000">
                      <a:alpha val="43000"/>
                    </a:srgbClr>
                  </a:outerShdw>
                </a:effectLst>
              </a:rPr>
            </a:b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Alternative Energy Resources</a:t>
            </a:r>
            <a:endParaRPr lang="en-US" sz="5400" b="1" spc="150" dirty="0">
              <a:ln w="11430"/>
              <a:solidFill>
                <a:srgbClr val="F8F8F8"/>
              </a:solidFill>
              <a:effectLst>
                <a:outerShdw blurRad="25400" algn="tl" rotWithShape="0">
                  <a:srgbClr val="000000">
                    <a:alpha val="43000"/>
                  </a:srgbClr>
                </a:outerShdw>
              </a:effectLst>
            </a:endParaRPr>
          </a:p>
        </p:txBody>
      </p:sp>
      <p:sp>
        <p:nvSpPr>
          <p:cNvPr id="4" name="Subtitle 3"/>
          <p:cNvSpPr>
            <a:spLocks noGrp="1"/>
          </p:cNvSpPr>
          <p:nvPr>
            <p:ph type="subTitle" idx="1"/>
          </p:nvPr>
        </p:nvSpPr>
        <p:spPr/>
        <p:txBody>
          <a:bodyPr/>
          <a:lstStyle/>
          <a:p>
            <a:r>
              <a:rPr lang="en-US" dirty="0" smtClean="0"/>
              <a:t>ALCOS: 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2895600"/>
          </a:xfrm>
        </p:spPr>
        <p:txBody>
          <a:bodyPr>
            <a:normAutofit lnSpcReduction="10000"/>
          </a:bodyPr>
          <a:lstStyle/>
          <a:p>
            <a:pPr>
              <a:buNone/>
            </a:pPr>
            <a:r>
              <a:rPr lang="en-US" sz="3600" b="1" dirty="0" smtClean="0">
                <a:effectLst>
                  <a:outerShdw blurRad="38100" dist="38100" dir="2700000" algn="tl">
                    <a:srgbClr val="000000">
                      <a:alpha val="43137"/>
                    </a:srgbClr>
                  </a:outerShdw>
                </a:effectLst>
              </a:rPr>
              <a:t>There are two methods through which we can obtain energy from plants.</a:t>
            </a:r>
          </a:p>
          <a:p>
            <a:pPr marL="514350" indent="-514350">
              <a:buFont typeface="+mj-lt"/>
              <a:buAutoNum type="arabicPeriod"/>
            </a:pPr>
            <a:r>
              <a:rPr lang="en-US" sz="3600" b="1" dirty="0" smtClean="0">
                <a:effectLst>
                  <a:outerShdw blurRad="38100" dist="38100" dir="2700000" algn="tl">
                    <a:srgbClr val="000000">
                      <a:alpha val="43137"/>
                    </a:srgbClr>
                  </a:outerShdw>
                </a:effectLst>
              </a:rPr>
              <a:t>Biomass</a:t>
            </a:r>
          </a:p>
          <a:p>
            <a:pPr marL="514350" indent="-514350">
              <a:buFont typeface="+mj-lt"/>
              <a:buAutoNum type="arabicPeriod"/>
            </a:pPr>
            <a:r>
              <a:rPr lang="en-US" sz="3600" b="1" dirty="0" smtClean="0">
                <a:effectLst>
                  <a:outerShdw blurRad="38100" dist="38100" dir="2700000" algn="tl">
                    <a:srgbClr val="000000">
                      <a:alpha val="43137"/>
                    </a:srgbClr>
                  </a:outerShdw>
                </a:effectLst>
              </a:rPr>
              <a:t>Gasohol (Ethanol Gasoline)</a:t>
            </a:r>
            <a:endParaRPr lang="en-US" sz="3600"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228600" y="274638"/>
            <a:ext cx="8686800" cy="1173162"/>
          </a:xfrm>
        </p:spPr>
        <p:txBody>
          <a:bodyPr>
            <a:normAutofit/>
          </a:bodyPr>
          <a:lstStyle/>
          <a:p>
            <a:r>
              <a:rPr lang="en-US" sz="5400" b="1" dirty="0" smtClean="0">
                <a:effectLst>
                  <a:outerShdw blurRad="38100" dist="38100" dir="2700000" algn="tl">
                    <a:srgbClr val="000000">
                      <a:alpha val="43137"/>
                    </a:srgbClr>
                  </a:outerShdw>
                </a:effectLst>
              </a:rPr>
              <a:t>Power from Plants:</a:t>
            </a:r>
            <a:endParaRPr lang="en-US" sz="5400" b="1" dirty="0">
              <a:effectLst>
                <a:outerShdw blurRad="38100" dist="38100" dir="2700000" algn="tl">
                  <a:srgbClr val="000000">
                    <a:alpha val="43137"/>
                  </a:srgbClr>
                </a:outerShdw>
              </a:effectLst>
            </a:endParaRPr>
          </a:p>
        </p:txBody>
      </p:sp>
      <p:pic>
        <p:nvPicPr>
          <p:cNvPr id="26626" name="Picture 2" descr="Go to fullsize image">
            <a:hlinkClick r:id="rId2"/>
          </p:cNvPr>
          <p:cNvPicPr>
            <a:picLocks noChangeAspect="1" noChangeArrowheads="1"/>
          </p:cNvPicPr>
          <p:nvPr/>
        </p:nvPicPr>
        <p:blipFill>
          <a:blip r:embed="rId3" cstate="print"/>
          <a:srcRect/>
          <a:stretch>
            <a:fillRect/>
          </a:stretch>
        </p:blipFill>
        <p:spPr bwMode="auto">
          <a:xfrm>
            <a:off x="392430" y="4419600"/>
            <a:ext cx="2731770" cy="2057400"/>
          </a:xfrm>
          <a:prstGeom prst="rect">
            <a:avLst/>
          </a:prstGeom>
          <a:noFill/>
        </p:spPr>
      </p:pic>
      <p:pic>
        <p:nvPicPr>
          <p:cNvPr id="26628" name="Picture 4" descr="Go to fullsize image">
            <a:hlinkClick r:id="rId4"/>
          </p:cNvPr>
          <p:cNvPicPr>
            <a:picLocks noChangeAspect="1" noChangeArrowheads="1"/>
          </p:cNvPicPr>
          <p:nvPr/>
        </p:nvPicPr>
        <p:blipFill>
          <a:blip r:embed="rId5" cstate="print"/>
          <a:srcRect/>
          <a:stretch>
            <a:fillRect/>
          </a:stretch>
        </p:blipFill>
        <p:spPr bwMode="auto">
          <a:xfrm>
            <a:off x="3581400" y="4495800"/>
            <a:ext cx="2514600" cy="1981200"/>
          </a:xfrm>
          <a:prstGeom prst="rect">
            <a:avLst/>
          </a:prstGeom>
          <a:noFill/>
        </p:spPr>
      </p:pic>
      <p:pic>
        <p:nvPicPr>
          <p:cNvPr id="26630" name="Picture 6" descr="Go to fullsize image">
            <a:hlinkClick r:id="rId6"/>
          </p:cNvPr>
          <p:cNvPicPr>
            <a:picLocks noChangeAspect="1" noChangeArrowheads="1"/>
          </p:cNvPicPr>
          <p:nvPr/>
        </p:nvPicPr>
        <p:blipFill>
          <a:blip r:embed="rId7" cstate="print"/>
          <a:srcRect/>
          <a:stretch>
            <a:fillRect/>
          </a:stretch>
        </p:blipFill>
        <p:spPr bwMode="auto">
          <a:xfrm>
            <a:off x="6324600" y="4495800"/>
            <a:ext cx="25908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nodeType="clickEffect">
                                  <p:stCondLst>
                                    <p:cond delay="0"/>
                                  </p:stCondLst>
                                  <p:childTnLst>
                                    <p:set>
                                      <p:cBhvr>
                                        <p:cTn id="38" dur="1" fill="hold">
                                          <p:stCondLst>
                                            <p:cond delay="0"/>
                                          </p:stCondLst>
                                        </p:cTn>
                                        <p:tgtEl>
                                          <p:spTgt spid="26626"/>
                                        </p:tgtEl>
                                        <p:attrNameLst>
                                          <p:attrName>style.visibility</p:attrName>
                                        </p:attrNameLst>
                                      </p:cBhvr>
                                      <p:to>
                                        <p:strVal val="visible"/>
                                      </p:to>
                                    </p:set>
                                    <p:animEffect transition="in" filter="fade">
                                      <p:cBhvr>
                                        <p:cTn id="39" dur="770" decel="100000"/>
                                        <p:tgtEl>
                                          <p:spTgt spid="26626"/>
                                        </p:tgtEl>
                                      </p:cBhvr>
                                    </p:animEffect>
                                    <p:animScale>
                                      <p:cBhvr>
                                        <p:cTn id="40" dur="770" decel="100000"/>
                                        <p:tgtEl>
                                          <p:spTgt spid="26626"/>
                                        </p:tgtEl>
                                      </p:cBhvr>
                                      <p:from x="10000" y="10000"/>
                                      <p:to x="200000" y="450000"/>
                                    </p:animScale>
                                    <p:animScale>
                                      <p:cBhvr>
                                        <p:cTn id="41" dur="1230" accel="100000" fill="hold">
                                          <p:stCondLst>
                                            <p:cond delay="770"/>
                                          </p:stCondLst>
                                        </p:cTn>
                                        <p:tgtEl>
                                          <p:spTgt spid="26626"/>
                                        </p:tgtEl>
                                      </p:cBhvr>
                                      <p:from x="200000" y="450000"/>
                                      <p:to x="100000" y="100000"/>
                                    </p:animScale>
                                    <p:set>
                                      <p:cBhvr>
                                        <p:cTn id="42" dur="770" fill="hold"/>
                                        <p:tgtEl>
                                          <p:spTgt spid="26626"/>
                                        </p:tgtEl>
                                        <p:attrNameLst>
                                          <p:attrName>ppt_x</p:attrName>
                                        </p:attrNameLst>
                                      </p:cBhvr>
                                      <p:to>
                                        <p:strVal val="(0.5)"/>
                                      </p:to>
                                    </p:set>
                                    <p:anim from="(0.5)" to="(#ppt_x)" calcmode="lin" valueType="num">
                                      <p:cBhvr>
                                        <p:cTn id="43" dur="1230" accel="100000" fill="hold">
                                          <p:stCondLst>
                                            <p:cond delay="770"/>
                                          </p:stCondLst>
                                        </p:cTn>
                                        <p:tgtEl>
                                          <p:spTgt spid="26626"/>
                                        </p:tgtEl>
                                        <p:attrNameLst>
                                          <p:attrName>ppt_x</p:attrName>
                                        </p:attrNameLst>
                                      </p:cBhvr>
                                    </p:anim>
                                    <p:set>
                                      <p:cBhvr>
                                        <p:cTn id="44" dur="770" fill="hold"/>
                                        <p:tgtEl>
                                          <p:spTgt spid="26626"/>
                                        </p:tgtEl>
                                        <p:attrNameLst>
                                          <p:attrName>ppt_y</p:attrName>
                                        </p:attrNameLst>
                                      </p:cBhvr>
                                      <p:to>
                                        <p:strVal val="(#ppt_y+0.4)"/>
                                      </p:to>
                                    </p:set>
                                    <p:anim from="(#ppt_y+0.4)" to="(#ppt_y)" calcmode="lin" valueType="num">
                                      <p:cBhvr>
                                        <p:cTn id="45" dur="1230" accel="100000" fill="hold">
                                          <p:stCondLst>
                                            <p:cond delay="770"/>
                                          </p:stCondLst>
                                        </p:cTn>
                                        <p:tgtEl>
                                          <p:spTgt spid="26626"/>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51" presetClass="entr" presetSubtype="0" fill="hold" nodeType="clickEffect">
                                  <p:stCondLst>
                                    <p:cond delay="0"/>
                                  </p:stCondLst>
                                  <p:childTnLst>
                                    <p:set>
                                      <p:cBhvr>
                                        <p:cTn id="49" dur="1" fill="hold">
                                          <p:stCondLst>
                                            <p:cond delay="0"/>
                                          </p:stCondLst>
                                        </p:cTn>
                                        <p:tgtEl>
                                          <p:spTgt spid="26628"/>
                                        </p:tgtEl>
                                        <p:attrNameLst>
                                          <p:attrName>style.visibility</p:attrName>
                                        </p:attrNameLst>
                                      </p:cBhvr>
                                      <p:to>
                                        <p:strVal val="visible"/>
                                      </p:to>
                                    </p:set>
                                    <p:animEffect transition="in" filter="fade">
                                      <p:cBhvr>
                                        <p:cTn id="50" dur="770" decel="100000"/>
                                        <p:tgtEl>
                                          <p:spTgt spid="26628"/>
                                        </p:tgtEl>
                                      </p:cBhvr>
                                    </p:animEffect>
                                    <p:animScale>
                                      <p:cBhvr>
                                        <p:cTn id="51" dur="770" decel="100000"/>
                                        <p:tgtEl>
                                          <p:spTgt spid="26628"/>
                                        </p:tgtEl>
                                      </p:cBhvr>
                                      <p:from x="10000" y="10000"/>
                                      <p:to x="200000" y="450000"/>
                                    </p:animScale>
                                    <p:animScale>
                                      <p:cBhvr>
                                        <p:cTn id="52" dur="1230" accel="100000" fill="hold">
                                          <p:stCondLst>
                                            <p:cond delay="770"/>
                                          </p:stCondLst>
                                        </p:cTn>
                                        <p:tgtEl>
                                          <p:spTgt spid="26628"/>
                                        </p:tgtEl>
                                      </p:cBhvr>
                                      <p:from x="200000" y="450000"/>
                                      <p:to x="100000" y="100000"/>
                                    </p:animScale>
                                    <p:set>
                                      <p:cBhvr>
                                        <p:cTn id="53" dur="770" fill="hold"/>
                                        <p:tgtEl>
                                          <p:spTgt spid="26628"/>
                                        </p:tgtEl>
                                        <p:attrNameLst>
                                          <p:attrName>ppt_x</p:attrName>
                                        </p:attrNameLst>
                                      </p:cBhvr>
                                      <p:to>
                                        <p:strVal val="(0.5)"/>
                                      </p:to>
                                    </p:set>
                                    <p:anim from="(0.5)" to="(#ppt_x)" calcmode="lin" valueType="num">
                                      <p:cBhvr>
                                        <p:cTn id="54" dur="1230" accel="100000" fill="hold">
                                          <p:stCondLst>
                                            <p:cond delay="770"/>
                                          </p:stCondLst>
                                        </p:cTn>
                                        <p:tgtEl>
                                          <p:spTgt spid="26628"/>
                                        </p:tgtEl>
                                        <p:attrNameLst>
                                          <p:attrName>ppt_x</p:attrName>
                                        </p:attrNameLst>
                                      </p:cBhvr>
                                    </p:anim>
                                    <p:set>
                                      <p:cBhvr>
                                        <p:cTn id="55" dur="770" fill="hold"/>
                                        <p:tgtEl>
                                          <p:spTgt spid="26628"/>
                                        </p:tgtEl>
                                        <p:attrNameLst>
                                          <p:attrName>ppt_y</p:attrName>
                                        </p:attrNameLst>
                                      </p:cBhvr>
                                      <p:to>
                                        <p:strVal val="(#ppt_y+0.4)"/>
                                      </p:to>
                                    </p:set>
                                    <p:anim from="(#ppt_y+0.4)" to="(#ppt_y)" calcmode="lin" valueType="num">
                                      <p:cBhvr>
                                        <p:cTn id="56" dur="1230" accel="100000" fill="hold">
                                          <p:stCondLst>
                                            <p:cond delay="770"/>
                                          </p:stCondLst>
                                        </p:cTn>
                                        <p:tgtEl>
                                          <p:spTgt spid="266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6630"/>
                                        </p:tgtEl>
                                        <p:attrNameLst>
                                          <p:attrName>style.visibility</p:attrName>
                                        </p:attrNameLst>
                                      </p:cBhvr>
                                      <p:to>
                                        <p:strVal val="visible"/>
                                      </p:to>
                                    </p:set>
                                    <p:animEffect transition="in" filter="fade">
                                      <p:cBhvr>
                                        <p:cTn id="61" dur="770" decel="100000"/>
                                        <p:tgtEl>
                                          <p:spTgt spid="26630"/>
                                        </p:tgtEl>
                                      </p:cBhvr>
                                    </p:animEffect>
                                    <p:animScale>
                                      <p:cBhvr>
                                        <p:cTn id="62" dur="770" decel="100000"/>
                                        <p:tgtEl>
                                          <p:spTgt spid="26630"/>
                                        </p:tgtEl>
                                      </p:cBhvr>
                                      <p:from x="10000" y="10000"/>
                                      <p:to x="200000" y="450000"/>
                                    </p:animScale>
                                    <p:animScale>
                                      <p:cBhvr>
                                        <p:cTn id="63" dur="1230" accel="100000" fill="hold">
                                          <p:stCondLst>
                                            <p:cond delay="770"/>
                                          </p:stCondLst>
                                        </p:cTn>
                                        <p:tgtEl>
                                          <p:spTgt spid="26630"/>
                                        </p:tgtEl>
                                      </p:cBhvr>
                                      <p:from x="200000" y="450000"/>
                                      <p:to x="100000" y="100000"/>
                                    </p:animScale>
                                    <p:set>
                                      <p:cBhvr>
                                        <p:cTn id="64" dur="770" fill="hold"/>
                                        <p:tgtEl>
                                          <p:spTgt spid="26630"/>
                                        </p:tgtEl>
                                        <p:attrNameLst>
                                          <p:attrName>ppt_x</p:attrName>
                                        </p:attrNameLst>
                                      </p:cBhvr>
                                      <p:to>
                                        <p:strVal val="(0.5)"/>
                                      </p:to>
                                    </p:set>
                                    <p:anim from="(0.5)" to="(#ppt_x)" calcmode="lin" valueType="num">
                                      <p:cBhvr>
                                        <p:cTn id="65" dur="1230" accel="100000" fill="hold">
                                          <p:stCondLst>
                                            <p:cond delay="770"/>
                                          </p:stCondLst>
                                        </p:cTn>
                                        <p:tgtEl>
                                          <p:spTgt spid="26630"/>
                                        </p:tgtEl>
                                        <p:attrNameLst>
                                          <p:attrName>ppt_x</p:attrName>
                                        </p:attrNameLst>
                                      </p:cBhvr>
                                    </p:anim>
                                    <p:set>
                                      <p:cBhvr>
                                        <p:cTn id="66" dur="770" fill="hold"/>
                                        <p:tgtEl>
                                          <p:spTgt spid="26630"/>
                                        </p:tgtEl>
                                        <p:attrNameLst>
                                          <p:attrName>ppt_y</p:attrName>
                                        </p:attrNameLst>
                                      </p:cBhvr>
                                      <p:to>
                                        <p:strVal val="(#ppt_y+0.4)"/>
                                      </p:to>
                                    </p:set>
                                    <p:anim from="(#ppt_y+0.4)" to="(#ppt_y)" calcmode="lin" valueType="num">
                                      <p:cBhvr>
                                        <p:cTn id="67" dur="1230" accel="100000" fill="hold">
                                          <p:stCondLst>
                                            <p:cond delay="770"/>
                                          </p:stCondLst>
                                        </p:cTn>
                                        <p:tgtEl>
                                          <p:spTgt spid="2663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486400"/>
          </a:xfrm>
        </p:spPr>
        <p:txBody>
          <a:bodyPr>
            <a:normAutofit/>
          </a:bodyPr>
          <a:lstStyle/>
          <a:p>
            <a:r>
              <a:rPr lang="en-US" sz="2800" b="1" dirty="0" smtClean="0"/>
              <a:t>Biomass</a:t>
            </a:r>
            <a:r>
              <a:rPr lang="en-US" sz="2800" dirty="0" smtClean="0"/>
              <a:t> (organic matter) can be </a:t>
            </a:r>
          </a:p>
          <a:p>
            <a:pPr lvl="1"/>
            <a:r>
              <a:rPr lang="en-US" sz="2400" dirty="0" smtClean="0"/>
              <a:t>Uses:</a:t>
            </a:r>
          </a:p>
          <a:p>
            <a:pPr lvl="2"/>
            <a:r>
              <a:rPr lang="en-US" sz="2200" dirty="0" smtClean="0"/>
              <a:t>Heat</a:t>
            </a:r>
          </a:p>
          <a:p>
            <a:pPr lvl="2"/>
            <a:r>
              <a:rPr lang="en-US" sz="2200" dirty="0" smtClean="0"/>
              <a:t>Fuel</a:t>
            </a:r>
          </a:p>
          <a:p>
            <a:pPr lvl="2"/>
            <a:r>
              <a:rPr lang="en-US" sz="2200" dirty="0" smtClean="0"/>
              <a:t>Generate electricity </a:t>
            </a:r>
          </a:p>
          <a:p>
            <a:pPr lvl="2">
              <a:buNone/>
            </a:pPr>
            <a:r>
              <a:rPr lang="en-US" sz="2200" dirty="0" smtClean="0"/>
              <a:t>All this is called </a:t>
            </a:r>
            <a:r>
              <a:rPr lang="en-US" sz="2200" b="1" dirty="0" err="1" smtClean="0"/>
              <a:t>bioenergy</a:t>
            </a:r>
            <a:r>
              <a:rPr lang="en-US" sz="2200" dirty="0" smtClean="0"/>
              <a:t>. Wood, the largest source of </a:t>
            </a:r>
            <a:r>
              <a:rPr lang="en-US" sz="2200" b="1" dirty="0" err="1" smtClean="0"/>
              <a:t>bioenergy</a:t>
            </a:r>
            <a:r>
              <a:rPr lang="en-US" sz="2200" dirty="0" smtClean="0"/>
              <a:t>, has been used to provide heat for thousands of years, but there are many other types of </a:t>
            </a:r>
            <a:r>
              <a:rPr lang="en-US" sz="2200" b="1" dirty="0" smtClean="0"/>
              <a:t>biomass</a:t>
            </a:r>
            <a:r>
              <a:rPr lang="en-US" sz="2200" dirty="0" smtClean="0"/>
              <a:t> - such as plants, residue from agriculture or forestry, and the organic component of municipal and industrial wastes - that can now be used as an</a:t>
            </a:r>
            <a:r>
              <a:rPr lang="en-US" sz="2200" b="1" dirty="0" smtClean="0"/>
              <a:t> energy</a:t>
            </a:r>
            <a:r>
              <a:rPr lang="en-US" sz="2200" dirty="0" smtClean="0"/>
              <a:t> source. </a:t>
            </a:r>
          </a:p>
          <a:p>
            <a:endParaRPr lang="en-US" dirty="0"/>
          </a:p>
        </p:txBody>
      </p:sp>
      <p:sp>
        <p:nvSpPr>
          <p:cNvPr id="2" name="Title 1"/>
          <p:cNvSpPr>
            <a:spLocks noGrp="1"/>
          </p:cNvSpPr>
          <p:nvPr>
            <p:ph type="title"/>
          </p:nvPr>
        </p:nvSpPr>
        <p:spPr>
          <a:xfrm>
            <a:off x="304800" y="0"/>
            <a:ext cx="8534400" cy="914400"/>
          </a:xfrm>
        </p:spPr>
        <p:txBody>
          <a:bodyPr/>
          <a:lstStyle/>
          <a:p>
            <a:r>
              <a:rPr lang="en-US" b="1" dirty="0" smtClean="0">
                <a:effectLst>
                  <a:outerShdw blurRad="38100" dist="38100" dir="2700000" algn="tl">
                    <a:srgbClr val="000000">
                      <a:alpha val="43137"/>
                    </a:srgbClr>
                  </a:outerShdw>
                </a:effectLst>
              </a:rPr>
              <a:t>Biomass</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2800" dirty="0" smtClean="0"/>
              <a:t>Biomass can be converted directly into liquid fuels for our transportation needs. </a:t>
            </a:r>
          </a:p>
          <a:p>
            <a:pPr>
              <a:buNone/>
            </a:pPr>
            <a:endParaRPr lang="en-US" sz="2800" dirty="0" smtClean="0"/>
          </a:p>
          <a:p>
            <a:r>
              <a:rPr lang="en-US" sz="2800" dirty="0" smtClean="0"/>
              <a:t>The two most common </a:t>
            </a:r>
            <a:r>
              <a:rPr lang="en-US" sz="2800" dirty="0" err="1" smtClean="0"/>
              <a:t>biofuels</a:t>
            </a:r>
            <a:r>
              <a:rPr lang="en-US" sz="2800" dirty="0" smtClean="0"/>
              <a:t> are </a:t>
            </a:r>
            <a:r>
              <a:rPr lang="en-US" sz="2800" b="1" dirty="0" smtClean="0"/>
              <a:t>ethanol</a:t>
            </a:r>
            <a:r>
              <a:rPr lang="en-US" sz="2800" dirty="0" smtClean="0"/>
              <a:t> and </a:t>
            </a:r>
            <a:r>
              <a:rPr lang="en-US" sz="2800" b="1" dirty="0" smtClean="0"/>
              <a:t>biodiesel</a:t>
            </a:r>
            <a:r>
              <a:rPr lang="en-US" sz="2800" dirty="0" smtClean="0"/>
              <a:t>. </a:t>
            </a:r>
          </a:p>
          <a:p>
            <a:endParaRPr lang="en-US" dirty="0"/>
          </a:p>
        </p:txBody>
      </p:sp>
      <p:sp>
        <p:nvSpPr>
          <p:cNvPr id="2" name="Title 1"/>
          <p:cNvSpPr>
            <a:spLocks noGrp="1"/>
          </p:cNvSpPr>
          <p:nvPr>
            <p:ph type="title"/>
          </p:nvPr>
        </p:nvSpPr>
        <p:spPr>
          <a:xfrm>
            <a:off x="0" y="0"/>
            <a:ext cx="8915400" cy="990600"/>
          </a:xfrm>
        </p:spPr>
        <p:txBody>
          <a:bodyPr/>
          <a:lstStyle/>
          <a:p>
            <a:r>
              <a:rPr lang="en-US" b="1" dirty="0" smtClean="0">
                <a:effectLst>
                  <a:outerShdw blurRad="38100" dist="38100" dir="2700000" algn="tl">
                    <a:srgbClr val="000000">
                      <a:alpha val="43137"/>
                    </a:srgbClr>
                  </a:outerShdw>
                </a:effectLst>
              </a:rPr>
              <a:t>Biomass Cont.</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1026" name="AutoShape 2" descr="Biomas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Preview"/>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28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Britannic Bold" pitchFamily="34" charset="0"/>
              </a:rPr>
              <a:t>Biomass material can also be changed into liquid fuel.   </a:t>
            </a:r>
          </a:p>
          <a:p>
            <a:r>
              <a:rPr lang="en-US" sz="28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Britannic Bold" pitchFamily="34" charset="0"/>
              </a:rPr>
              <a:t>Plants that contain sugar or starch can be made into alcohol, that can be burned as fuel or mixed with gasoline to make a fuel called </a:t>
            </a:r>
            <a:r>
              <a:rPr lang="en-US"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Britannic Bold" pitchFamily="34" charset="0"/>
              </a:rPr>
              <a:t>gasohol</a:t>
            </a:r>
            <a:r>
              <a:rPr lang="en-US" sz="28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Britannic Bold" pitchFamily="34" charset="0"/>
              </a:rPr>
              <a:t>.</a:t>
            </a:r>
          </a:p>
          <a:p>
            <a:r>
              <a:rPr lang="en-US" sz="28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Britannic Bold" pitchFamily="34" charset="0"/>
              </a:rPr>
              <a:t>More than 1000 l of alcohol can be made from 1 acre of corn.  </a:t>
            </a:r>
          </a:p>
        </p:txBody>
      </p:sp>
      <p:sp>
        <p:nvSpPr>
          <p:cNvPr id="2" name="Title 1"/>
          <p:cNvSpPr>
            <a:spLocks noGrp="1"/>
          </p:cNvSpPr>
          <p:nvPr>
            <p:ph type="title"/>
          </p:nvPr>
        </p:nvSpPr>
        <p:spPr>
          <a:xfrm>
            <a:off x="685800" y="0"/>
            <a:ext cx="7924800" cy="1066800"/>
          </a:xfrm>
        </p:spPr>
        <p:txBody>
          <a:bodyPr>
            <a:norm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Gasohol…</a:t>
            </a:r>
            <a:endParaRPr lang="en-US" sz="6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from="(-#ppt_w/2)" to="(#ppt_x)" calcmode="lin" valueType="num">
                                      <p:cBhvr>
                                        <p:cTn id="33" dur="600" fill="hold">
                                          <p:stCondLst>
                                            <p:cond delay="0"/>
                                          </p:stCondLst>
                                        </p:cTn>
                                        <p:tgtEl>
                                          <p:spTgt spid="3">
                                            <p:txEl>
                                              <p:pRg st="1" end="1"/>
                                            </p:txEl>
                                          </p:spTgt>
                                        </p:tgtEl>
                                        <p:attrNameLst>
                                          <p:attrName>ppt_x</p:attrName>
                                        </p:attrNameLst>
                                      </p:cBhvr>
                                    </p:anim>
                                    <p:anim from="0" to="-1.0" calcmode="lin" valueType="num">
                                      <p:cBhvr>
                                        <p:cTn id="34" dur="200" decel="50000" autoRev="1" fill="hold">
                                          <p:stCondLst>
                                            <p:cond delay="600"/>
                                          </p:stCondLst>
                                        </p:cTn>
                                        <p:tgtEl>
                                          <p:spTgt spid="3">
                                            <p:txEl>
                                              <p:pRg st="1" end="1"/>
                                            </p:txEl>
                                          </p:spTgt>
                                        </p:tgtEl>
                                        <p:attrNameLst>
                                          <p:attrName>xshear</p:attrName>
                                        </p:attrNameLst>
                                      </p:cBhvr>
                                    </p:anim>
                                    <p:animScale>
                                      <p:cBhvr>
                                        <p:cTn id="35" dur="200" decel="100000" autoRev="1" fill="hold">
                                          <p:stCondLst>
                                            <p:cond delay="600"/>
                                          </p:stCondLst>
                                        </p:cTn>
                                        <p:tgtEl>
                                          <p:spTgt spid="3">
                                            <p:txEl>
                                              <p:pRg st="1" end="1"/>
                                            </p:txEl>
                                          </p:spTgt>
                                        </p:tgtEl>
                                      </p:cBhvr>
                                      <p:from x="100000" y="100000"/>
                                      <p:to x="80000" y="100000"/>
                                    </p:animScale>
                                    <p:anim by="(#ppt_h/3+#ppt_w*0.1)" calcmode="lin" valueType="num">
                                      <p:cBhvr additive="sum">
                                        <p:cTn id="3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from="(-#ppt_w/2)" to="(#ppt_x)" calcmode="lin" valueType="num">
                                      <p:cBhvr>
                                        <p:cTn id="41" dur="600" fill="hold">
                                          <p:stCondLst>
                                            <p:cond delay="0"/>
                                          </p:stCondLst>
                                        </p:cTn>
                                        <p:tgtEl>
                                          <p:spTgt spid="3">
                                            <p:txEl>
                                              <p:pRg st="2" end="2"/>
                                            </p:txEl>
                                          </p:spTgt>
                                        </p:tgtEl>
                                        <p:attrNameLst>
                                          <p:attrName>ppt_x</p:attrName>
                                        </p:attrNameLst>
                                      </p:cBhvr>
                                    </p:anim>
                                    <p:anim from="0" to="-1.0" calcmode="lin" valueType="num">
                                      <p:cBhvr>
                                        <p:cTn id="42" dur="200" decel="50000" autoRev="1" fill="hold">
                                          <p:stCondLst>
                                            <p:cond delay="600"/>
                                          </p:stCondLst>
                                        </p:cTn>
                                        <p:tgtEl>
                                          <p:spTgt spid="3">
                                            <p:txEl>
                                              <p:pRg st="2" end="2"/>
                                            </p:txEl>
                                          </p:spTgt>
                                        </p:tgtEl>
                                        <p:attrNameLst>
                                          <p:attrName>xshear</p:attrName>
                                        </p:attrNameLst>
                                      </p:cBhvr>
                                    </p:anim>
                                    <p:animScale>
                                      <p:cBhvr>
                                        <p:cTn id="43" dur="200" decel="100000" autoRev="1" fill="hold">
                                          <p:stCondLst>
                                            <p:cond delay="600"/>
                                          </p:stCondLst>
                                        </p:cTn>
                                        <p:tgtEl>
                                          <p:spTgt spid="3">
                                            <p:txEl>
                                              <p:pRg st="2" end="2"/>
                                            </p:txEl>
                                          </p:spTgt>
                                        </p:tgtEl>
                                      </p:cBhvr>
                                      <p:from x="100000" y="100000"/>
                                      <p:to x="80000" y="100000"/>
                                    </p:animScale>
                                    <p:anim by="(#ppt_h/3+#ppt_w*0.1)" calcmode="lin" valueType="num">
                                      <p:cBhvr additive="sum">
                                        <p:cTn id="4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r>
              <a:rPr lang="en-US" sz="2800" b="1" dirty="0" smtClean="0">
                <a:effectLst>
                  <a:outerShdw blurRad="38100" dist="38100" dir="2700000" algn="tl">
                    <a:srgbClr val="000000">
                      <a:alpha val="43137"/>
                    </a:srgbClr>
                  </a:outerShdw>
                </a:effectLst>
              </a:rPr>
              <a:t>The energy produced by the heat within the Earth is called </a:t>
            </a:r>
            <a:r>
              <a:rPr lang="en-US" sz="2800" b="1" dirty="0" smtClean="0">
                <a:solidFill>
                  <a:srgbClr val="FFFA00"/>
                </a:solidFill>
                <a:effectLst>
                  <a:outerShdw blurRad="38100" dist="38100" dir="2700000" algn="tl">
                    <a:srgbClr val="000000">
                      <a:alpha val="43137"/>
                    </a:srgbClr>
                  </a:outerShdw>
                </a:effectLst>
              </a:rPr>
              <a:t>Geothermal energy.</a:t>
            </a:r>
          </a:p>
          <a:p>
            <a:r>
              <a:rPr lang="en-US" sz="2800" b="1" dirty="0" smtClean="0">
                <a:effectLst>
                  <a:outerShdw blurRad="38100" dist="38100" dir="2700000" algn="tl">
                    <a:srgbClr val="000000">
                      <a:alpha val="43137"/>
                    </a:srgbClr>
                  </a:outerShdw>
                </a:effectLst>
              </a:rPr>
              <a:t>In some areas, groundwater is heated by magma, or melted rock. </a:t>
            </a:r>
          </a:p>
          <a:p>
            <a:r>
              <a:rPr lang="en-US" sz="2800" b="1" dirty="0" smtClean="0">
                <a:effectLst>
                  <a:outerShdw blurRad="38100" dist="38100" dir="2700000" algn="tl">
                    <a:srgbClr val="000000">
                      <a:alpha val="43137"/>
                    </a:srgbClr>
                  </a:outerShdw>
                </a:effectLst>
              </a:rPr>
              <a:t>Holes can be drilled through rock and we can harness the power from the steam released.</a:t>
            </a:r>
          </a:p>
        </p:txBody>
      </p:sp>
      <p:sp>
        <p:nvSpPr>
          <p:cNvPr id="2" name="Title 1"/>
          <p:cNvSpPr>
            <a:spLocks noGrp="1"/>
          </p:cNvSpPr>
          <p:nvPr>
            <p:ph type="title"/>
          </p:nvPr>
        </p:nvSpPr>
        <p:spPr>
          <a:xfrm>
            <a:off x="381000" y="0"/>
            <a:ext cx="8229600" cy="1066800"/>
          </a:xfrm>
        </p:spPr>
        <p:txBody>
          <a:bodyPr>
            <a:normAutofit/>
          </a:bodyPr>
          <a:lstStyle/>
          <a:p>
            <a:r>
              <a:rPr lang="en-US" sz="5400" b="1" dirty="0" smtClean="0">
                <a:effectLst>
                  <a:outerShdw blurRad="38100" dist="38100" dir="2700000" algn="tl">
                    <a:srgbClr val="000000">
                      <a:alpha val="43137"/>
                    </a:srgbClr>
                  </a:outerShdw>
                </a:effectLst>
              </a:rPr>
              <a:t>Geothermal Energy…</a:t>
            </a:r>
            <a:endParaRPr lang="en-US" sz="5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from="(-#ppt_w/2)" to="(#ppt_x)" calcmode="lin" valueType="num">
                                      <p:cBhvr>
                                        <p:cTn id="33" dur="600" fill="hold">
                                          <p:stCondLst>
                                            <p:cond delay="0"/>
                                          </p:stCondLst>
                                        </p:cTn>
                                        <p:tgtEl>
                                          <p:spTgt spid="3">
                                            <p:txEl>
                                              <p:pRg st="1" end="1"/>
                                            </p:txEl>
                                          </p:spTgt>
                                        </p:tgtEl>
                                        <p:attrNameLst>
                                          <p:attrName>ppt_x</p:attrName>
                                        </p:attrNameLst>
                                      </p:cBhvr>
                                    </p:anim>
                                    <p:anim from="0" to="-1.0" calcmode="lin" valueType="num">
                                      <p:cBhvr>
                                        <p:cTn id="34" dur="200" decel="50000" autoRev="1" fill="hold">
                                          <p:stCondLst>
                                            <p:cond delay="600"/>
                                          </p:stCondLst>
                                        </p:cTn>
                                        <p:tgtEl>
                                          <p:spTgt spid="3">
                                            <p:txEl>
                                              <p:pRg st="1" end="1"/>
                                            </p:txEl>
                                          </p:spTgt>
                                        </p:tgtEl>
                                        <p:attrNameLst>
                                          <p:attrName>xshear</p:attrName>
                                        </p:attrNameLst>
                                      </p:cBhvr>
                                    </p:anim>
                                    <p:animScale>
                                      <p:cBhvr>
                                        <p:cTn id="35" dur="200" decel="100000" autoRev="1" fill="hold">
                                          <p:stCondLst>
                                            <p:cond delay="600"/>
                                          </p:stCondLst>
                                        </p:cTn>
                                        <p:tgtEl>
                                          <p:spTgt spid="3">
                                            <p:txEl>
                                              <p:pRg st="1" end="1"/>
                                            </p:txEl>
                                          </p:spTgt>
                                        </p:tgtEl>
                                      </p:cBhvr>
                                      <p:from x="100000" y="100000"/>
                                      <p:to x="80000" y="100000"/>
                                    </p:animScale>
                                    <p:anim by="(#ppt_h/3+#ppt_w*0.1)" calcmode="lin" valueType="num">
                                      <p:cBhvr additive="sum">
                                        <p:cTn id="3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from="(-#ppt_w/2)" to="(#ppt_x)" calcmode="lin" valueType="num">
                                      <p:cBhvr>
                                        <p:cTn id="41" dur="600" fill="hold">
                                          <p:stCondLst>
                                            <p:cond delay="0"/>
                                          </p:stCondLst>
                                        </p:cTn>
                                        <p:tgtEl>
                                          <p:spTgt spid="3">
                                            <p:txEl>
                                              <p:pRg st="2" end="2"/>
                                            </p:txEl>
                                          </p:spTgt>
                                        </p:tgtEl>
                                        <p:attrNameLst>
                                          <p:attrName>ppt_x</p:attrName>
                                        </p:attrNameLst>
                                      </p:cBhvr>
                                    </p:anim>
                                    <p:anim from="0" to="-1.0" calcmode="lin" valueType="num">
                                      <p:cBhvr>
                                        <p:cTn id="42" dur="200" decel="50000" autoRev="1" fill="hold">
                                          <p:stCondLst>
                                            <p:cond delay="600"/>
                                          </p:stCondLst>
                                        </p:cTn>
                                        <p:tgtEl>
                                          <p:spTgt spid="3">
                                            <p:txEl>
                                              <p:pRg st="2" end="2"/>
                                            </p:txEl>
                                          </p:spTgt>
                                        </p:tgtEl>
                                        <p:attrNameLst>
                                          <p:attrName>xshear</p:attrName>
                                        </p:attrNameLst>
                                      </p:cBhvr>
                                    </p:anim>
                                    <p:animScale>
                                      <p:cBhvr>
                                        <p:cTn id="43" dur="200" decel="100000" autoRev="1" fill="hold">
                                          <p:stCondLst>
                                            <p:cond delay="600"/>
                                          </p:stCondLst>
                                        </p:cTn>
                                        <p:tgtEl>
                                          <p:spTgt spid="3">
                                            <p:txEl>
                                              <p:pRg st="2" end="2"/>
                                            </p:txEl>
                                          </p:spTgt>
                                        </p:tgtEl>
                                      </p:cBhvr>
                                      <p:from x="100000" y="100000"/>
                                      <p:to x="80000" y="100000"/>
                                    </p:animScale>
                                    <p:anim by="(#ppt_h/3+#ppt_w*0.1)" calcmode="lin" valueType="num">
                                      <p:cBhvr additive="sum">
                                        <p:cTn id="4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763000" cy="4862870"/>
          </a:xfrm>
          <a:prstGeom prst="rect">
            <a:avLst/>
          </a:prstGeom>
        </p:spPr>
        <p:txBody>
          <a:bodyPr wrap="square">
            <a:spAutoFit/>
          </a:bodyPr>
          <a:lstStyle/>
          <a:p>
            <a:pPr>
              <a:spcBef>
                <a:spcPts val="600"/>
              </a:spcBef>
              <a:spcAft>
                <a:spcPts val="600"/>
              </a:spcAft>
              <a:buFont typeface="Wingdings" pitchFamily="2" charset="2"/>
              <a:buChar char="q"/>
            </a:pPr>
            <a:r>
              <a:rPr lang="en-US" sz="2800" b="1" dirty="0" smtClean="0">
                <a:effectLst>
                  <a:outerShdw blurRad="38100" dist="38100" dir="2700000" algn="tl">
                    <a:srgbClr val="000000">
                      <a:alpha val="43137"/>
                    </a:srgbClr>
                  </a:outerShdw>
                </a:effectLst>
              </a:rPr>
              <a:t> Geothermal power plants can harness the energy within the Earth by pumping the water/steam from  within the Earth through generators that produce electricity.</a:t>
            </a:r>
          </a:p>
          <a:p>
            <a:pPr>
              <a:spcBef>
                <a:spcPts val="600"/>
              </a:spcBef>
              <a:spcAft>
                <a:spcPts val="600"/>
              </a:spcAft>
              <a:buFont typeface="Wingdings" pitchFamily="2" charset="2"/>
              <a:buChar char="q"/>
            </a:pPr>
            <a:r>
              <a:rPr lang="en-US" sz="2800" b="1" dirty="0" smtClean="0">
                <a:effectLst>
                  <a:outerShdw blurRad="38100" dist="38100" dir="2700000" algn="tl">
                    <a:srgbClr val="000000">
                      <a:alpha val="43137"/>
                    </a:srgbClr>
                  </a:outerShdw>
                </a:effectLst>
              </a:rPr>
              <a:t> The world’s largest geothermal power plant is in California and is named </a:t>
            </a:r>
            <a:r>
              <a:rPr lang="en-US" sz="2800" b="1" dirty="0" smtClean="0">
                <a:solidFill>
                  <a:srgbClr val="FF0000"/>
                </a:solidFill>
                <a:effectLst>
                  <a:outerShdw blurRad="38100" dist="38100" dir="2700000" algn="tl">
                    <a:srgbClr val="000000">
                      <a:alpha val="43137"/>
                    </a:srgbClr>
                  </a:outerShdw>
                </a:effectLst>
              </a:rPr>
              <a:t>The Geysers</a:t>
            </a:r>
            <a:r>
              <a:rPr lang="en-US" sz="2800" b="1" dirty="0" smtClean="0">
                <a:effectLst>
                  <a:outerShdw blurRad="38100" dist="38100" dir="2700000" algn="tl">
                    <a:srgbClr val="000000">
                      <a:alpha val="43137"/>
                    </a:srgbClr>
                  </a:outerShdw>
                </a:effectLst>
              </a:rPr>
              <a:t>.  </a:t>
            </a:r>
          </a:p>
          <a:p>
            <a:pPr>
              <a:spcBef>
                <a:spcPts val="600"/>
              </a:spcBef>
              <a:spcAft>
                <a:spcPts val="600"/>
              </a:spcAft>
              <a:buFont typeface="Wingdings" pitchFamily="2" charset="2"/>
              <a:buChar char="q"/>
            </a:pPr>
            <a:r>
              <a:rPr lang="en-US" sz="2800" b="1" dirty="0" smtClean="0">
                <a:effectLst>
                  <a:outerShdw blurRad="38100" dist="38100" dir="2700000" algn="tl">
                    <a:srgbClr val="000000">
                      <a:alpha val="43137"/>
                    </a:srgbClr>
                  </a:outerShdw>
                </a:effectLst>
              </a:rPr>
              <a:t> This power plant produces electrical energy for 1.7 million homes.</a:t>
            </a:r>
          </a:p>
          <a:p>
            <a:pPr>
              <a:spcBef>
                <a:spcPts val="600"/>
              </a:spcBef>
              <a:spcAft>
                <a:spcPts val="600"/>
              </a:spcAft>
              <a:buFont typeface="Wingdings" pitchFamily="2" charset="2"/>
              <a:buChar char="q"/>
            </a:pPr>
            <a:r>
              <a:rPr lang="en-US" sz="2800" b="1" dirty="0" smtClean="0">
                <a:effectLst>
                  <a:outerShdw blurRad="38100" dist="38100" dir="2700000" algn="tl">
                    <a:srgbClr val="000000">
                      <a:alpha val="43137"/>
                    </a:srgbClr>
                  </a:outerShdw>
                </a:effectLst>
              </a:rPr>
              <a:t> Geothermal energy can also be produced on a smaller scale for individual homes.</a:t>
            </a: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ga.igg.cnr.it/geo/it/What_is_geothermal_italian_html_m54850d8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Image Previe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b/be/Ren2006.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5181600"/>
          </a:xfrm>
        </p:spPr>
        <p:txBody>
          <a:bodyPr>
            <a:normAutofit/>
          </a:bodyPr>
          <a:lstStyle/>
          <a:p>
            <a:pPr>
              <a:buNone/>
            </a:pP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6 Alternative Fuel Resources:</a:t>
            </a:r>
          </a:p>
          <a:p>
            <a:pPr marL="514350" indent="-514350">
              <a:buFont typeface="+mj-lt"/>
              <a:buAutoNum type="arabicPeriod"/>
            </a:pP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Solar energy</a:t>
            </a:r>
          </a:p>
          <a:p>
            <a:pPr marL="514350" indent="-514350">
              <a:buFont typeface="+mj-lt"/>
              <a:buAutoNum type="arabicPeriod"/>
            </a:pP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Wind power</a:t>
            </a:r>
          </a:p>
          <a:p>
            <a:pPr marL="514350" indent="-514350">
              <a:buFont typeface="+mj-lt"/>
              <a:buAutoNum type="arabicPeriod"/>
            </a:pP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Hydroelectric energy</a:t>
            </a:r>
          </a:p>
          <a:p>
            <a:pPr marL="514350" indent="-514350">
              <a:buFont typeface="+mj-lt"/>
              <a:buAutoNum type="arabicPeriod"/>
            </a:pP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Biomass</a:t>
            </a:r>
          </a:p>
          <a:p>
            <a:pPr marL="514350" indent="-514350">
              <a:buFont typeface="+mj-lt"/>
              <a:buAutoNum type="arabicPeriod"/>
            </a:pP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Gasohol (Ethanol Gasoline) </a:t>
            </a:r>
            <a:endPar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endParaRPr>
          </a:p>
          <a:p>
            <a:pPr marL="514350" indent="-514350">
              <a:buFont typeface="+mj-lt"/>
              <a:buAutoNum type="arabicPeriod"/>
            </a:pP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Geothermal energy</a:t>
            </a:r>
            <a:endParaRPr lang="en-US" sz="2800" b="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endParaRPr>
          </a:p>
        </p:txBody>
      </p:sp>
      <p:sp>
        <p:nvSpPr>
          <p:cNvPr id="2" name="Title 1"/>
          <p:cNvSpPr>
            <a:spLocks noGrp="1"/>
          </p:cNvSpPr>
          <p:nvPr>
            <p:ph type="title"/>
          </p:nvPr>
        </p:nvSpPr>
        <p:spPr>
          <a:xfrm>
            <a:off x="152400" y="152400"/>
            <a:ext cx="8991600" cy="838200"/>
          </a:xfrm>
        </p:spPr>
        <p:txBody>
          <a:bodyPr>
            <a:normAutofit fontScale="90000"/>
          </a:bodyPr>
          <a:lstStyle/>
          <a:p>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Alternative Fuel Resources…</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90">
                                          <p:stCondLst>
                                            <p:cond delay="0"/>
                                          </p:stCondLst>
                                        </p:cTn>
                                        <p:tgtEl>
                                          <p:spTgt spid="3">
                                            <p:txEl>
                                              <p:pRg st="0" end="0"/>
                                            </p:txEl>
                                          </p:spTgt>
                                        </p:tgtEl>
                                      </p:cBhvr>
                                    </p:animEffect>
                                    <p:anim calcmode="lin" valueType="num">
                                      <p:cBhvr>
                                        <p:cTn id="16"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3">
                                            <p:txEl>
                                              <p:pRg st="0" end="0"/>
                                            </p:txEl>
                                          </p:spTgt>
                                        </p:tgtEl>
                                      </p:cBhvr>
                                      <p:to x="100000" y="60000"/>
                                    </p:animScale>
                                    <p:animScale>
                                      <p:cBhvr>
                                        <p:cTn id="22" dur="83" decel="50000">
                                          <p:stCondLst>
                                            <p:cond delay="338"/>
                                          </p:stCondLst>
                                        </p:cTn>
                                        <p:tgtEl>
                                          <p:spTgt spid="3">
                                            <p:txEl>
                                              <p:pRg st="0" end="0"/>
                                            </p:txEl>
                                          </p:spTgt>
                                        </p:tgtEl>
                                      </p:cBhvr>
                                      <p:to x="100000" y="100000"/>
                                    </p:animScale>
                                    <p:animScale>
                                      <p:cBhvr>
                                        <p:cTn id="23" dur="13">
                                          <p:stCondLst>
                                            <p:cond delay="656"/>
                                          </p:stCondLst>
                                        </p:cTn>
                                        <p:tgtEl>
                                          <p:spTgt spid="3">
                                            <p:txEl>
                                              <p:pRg st="0" end="0"/>
                                            </p:txEl>
                                          </p:spTgt>
                                        </p:tgtEl>
                                      </p:cBhvr>
                                      <p:to x="100000" y="80000"/>
                                    </p:animScale>
                                    <p:animScale>
                                      <p:cBhvr>
                                        <p:cTn id="24" dur="83" decel="50000">
                                          <p:stCondLst>
                                            <p:cond delay="669"/>
                                          </p:stCondLst>
                                        </p:cTn>
                                        <p:tgtEl>
                                          <p:spTgt spid="3">
                                            <p:txEl>
                                              <p:pRg st="0" end="0"/>
                                            </p:txEl>
                                          </p:spTgt>
                                        </p:tgtEl>
                                      </p:cBhvr>
                                      <p:to x="100000" y="100000"/>
                                    </p:animScale>
                                    <p:animScale>
                                      <p:cBhvr>
                                        <p:cTn id="25" dur="13">
                                          <p:stCondLst>
                                            <p:cond delay="821"/>
                                          </p:stCondLst>
                                        </p:cTn>
                                        <p:tgtEl>
                                          <p:spTgt spid="3">
                                            <p:txEl>
                                              <p:pRg st="0" end="0"/>
                                            </p:txEl>
                                          </p:spTgt>
                                        </p:tgtEl>
                                      </p:cBhvr>
                                      <p:to x="100000" y="90000"/>
                                    </p:animScale>
                                    <p:animScale>
                                      <p:cBhvr>
                                        <p:cTn id="26" dur="83" decel="50000">
                                          <p:stCondLst>
                                            <p:cond delay="834"/>
                                          </p:stCondLst>
                                        </p:cTn>
                                        <p:tgtEl>
                                          <p:spTgt spid="3">
                                            <p:txEl>
                                              <p:pRg st="0" end="0"/>
                                            </p:txEl>
                                          </p:spTgt>
                                        </p:tgtEl>
                                      </p:cBhvr>
                                      <p:to x="100000" y="100000"/>
                                    </p:animScale>
                                    <p:animScale>
                                      <p:cBhvr>
                                        <p:cTn id="27" dur="13">
                                          <p:stCondLst>
                                            <p:cond delay="904"/>
                                          </p:stCondLst>
                                        </p:cTn>
                                        <p:tgtEl>
                                          <p:spTgt spid="3">
                                            <p:txEl>
                                              <p:pRg st="0" end="0"/>
                                            </p:txEl>
                                          </p:spTgt>
                                        </p:tgtEl>
                                      </p:cBhvr>
                                      <p:to x="100000" y="95000"/>
                                    </p:animScale>
                                    <p:animScale>
                                      <p:cBhvr>
                                        <p:cTn id="28" dur="83" decel="50000">
                                          <p:stCondLst>
                                            <p:cond delay="917"/>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290">
                                          <p:stCondLst>
                                            <p:cond delay="0"/>
                                          </p:stCondLst>
                                        </p:cTn>
                                        <p:tgtEl>
                                          <p:spTgt spid="3">
                                            <p:txEl>
                                              <p:pRg st="1" end="1"/>
                                            </p:txEl>
                                          </p:spTgt>
                                        </p:tgtEl>
                                      </p:cBhvr>
                                    </p:animEffect>
                                    <p:anim calcmode="lin" valueType="num">
                                      <p:cBhvr>
                                        <p:cTn id="34"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13">
                                          <p:stCondLst>
                                            <p:cond delay="325"/>
                                          </p:stCondLst>
                                        </p:cTn>
                                        <p:tgtEl>
                                          <p:spTgt spid="3">
                                            <p:txEl>
                                              <p:pRg st="1" end="1"/>
                                            </p:txEl>
                                          </p:spTgt>
                                        </p:tgtEl>
                                      </p:cBhvr>
                                      <p:to x="100000" y="60000"/>
                                    </p:animScale>
                                    <p:animScale>
                                      <p:cBhvr>
                                        <p:cTn id="40" dur="83" decel="50000">
                                          <p:stCondLst>
                                            <p:cond delay="338"/>
                                          </p:stCondLst>
                                        </p:cTn>
                                        <p:tgtEl>
                                          <p:spTgt spid="3">
                                            <p:txEl>
                                              <p:pRg st="1" end="1"/>
                                            </p:txEl>
                                          </p:spTgt>
                                        </p:tgtEl>
                                      </p:cBhvr>
                                      <p:to x="100000" y="100000"/>
                                    </p:animScale>
                                    <p:animScale>
                                      <p:cBhvr>
                                        <p:cTn id="41" dur="13">
                                          <p:stCondLst>
                                            <p:cond delay="656"/>
                                          </p:stCondLst>
                                        </p:cTn>
                                        <p:tgtEl>
                                          <p:spTgt spid="3">
                                            <p:txEl>
                                              <p:pRg st="1" end="1"/>
                                            </p:txEl>
                                          </p:spTgt>
                                        </p:tgtEl>
                                      </p:cBhvr>
                                      <p:to x="100000" y="80000"/>
                                    </p:animScale>
                                    <p:animScale>
                                      <p:cBhvr>
                                        <p:cTn id="42" dur="83" decel="50000">
                                          <p:stCondLst>
                                            <p:cond delay="669"/>
                                          </p:stCondLst>
                                        </p:cTn>
                                        <p:tgtEl>
                                          <p:spTgt spid="3">
                                            <p:txEl>
                                              <p:pRg st="1" end="1"/>
                                            </p:txEl>
                                          </p:spTgt>
                                        </p:tgtEl>
                                      </p:cBhvr>
                                      <p:to x="100000" y="100000"/>
                                    </p:animScale>
                                    <p:animScale>
                                      <p:cBhvr>
                                        <p:cTn id="43" dur="13">
                                          <p:stCondLst>
                                            <p:cond delay="821"/>
                                          </p:stCondLst>
                                        </p:cTn>
                                        <p:tgtEl>
                                          <p:spTgt spid="3">
                                            <p:txEl>
                                              <p:pRg st="1" end="1"/>
                                            </p:txEl>
                                          </p:spTgt>
                                        </p:tgtEl>
                                      </p:cBhvr>
                                      <p:to x="100000" y="90000"/>
                                    </p:animScale>
                                    <p:animScale>
                                      <p:cBhvr>
                                        <p:cTn id="44" dur="83" decel="50000">
                                          <p:stCondLst>
                                            <p:cond delay="834"/>
                                          </p:stCondLst>
                                        </p:cTn>
                                        <p:tgtEl>
                                          <p:spTgt spid="3">
                                            <p:txEl>
                                              <p:pRg st="1" end="1"/>
                                            </p:txEl>
                                          </p:spTgt>
                                        </p:tgtEl>
                                      </p:cBhvr>
                                      <p:to x="100000" y="100000"/>
                                    </p:animScale>
                                    <p:animScale>
                                      <p:cBhvr>
                                        <p:cTn id="45" dur="13">
                                          <p:stCondLst>
                                            <p:cond delay="904"/>
                                          </p:stCondLst>
                                        </p:cTn>
                                        <p:tgtEl>
                                          <p:spTgt spid="3">
                                            <p:txEl>
                                              <p:pRg st="1" end="1"/>
                                            </p:txEl>
                                          </p:spTgt>
                                        </p:tgtEl>
                                      </p:cBhvr>
                                      <p:to x="100000" y="95000"/>
                                    </p:animScale>
                                    <p:animScale>
                                      <p:cBhvr>
                                        <p:cTn id="46" dur="83" decel="50000">
                                          <p:stCondLst>
                                            <p:cond delay="917"/>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290">
                                          <p:stCondLst>
                                            <p:cond delay="0"/>
                                          </p:stCondLst>
                                        </p:cTn>
                                        <p:tgtEl>
                                          <p:spTgt spid="3">
                                            <p:txEl>
                                              <p:pRg st="2" end="2"/>
                                            </p:txEl>
                                          </p:spTgt>
                                        </p:tgtEl>
                                      </p:cBhvr>
                                    </p:animEffect>
                                    <p:anim calcmode="lin" valueType="num">
                                      <p:cBhvr>
                                        <p:cTn id="52"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13">
                                          <p:stCondLst>
                                            <p:cond delay="325"/>
                                          </p:stCondLst>
                                        </p:cTn>
                                        <p:tgtEl>
                                          <p:spTgt spid="3">
                                            <p:txEl>
                                              <p:pRg st="2" end="2"/>
                                            </p:txEl>
                                          </p:spTgt>
                                        </p:tgtEl>
                                      </p:cBhvr>
                                      <p:to x="100000" y="60000"/>
                                    </p:animScale>
                                    <p:animScale>
                                      <p:cBhvr>
                                        <p:cTn id="58" dur="83" decel="50000">
                                          <p:stCondLst>
                                            <p:cond delay="338"/>
                                          </p:stCondLst>
                                        </p:cTn>
                                        <p:tgtEl>
                                          <p:spTgt spid="3">
                                            <p:txEl>
                                              <p:pRg st="2" end="2"/>
                                            </p:txEl>
                                          </p:spTgt>
                                        </p:tgtEl>
                                      </p:cBhvr>
                                      <p:to x="100000" y="100000"/>
                                    </p:animScale>
                                    <p:animScale>
                                      <p:cBhvr>
                                        <p:cTn id="59" dur="13">
                                          <p:stCondLst>
                                            <p:cond delay="656"/>
                                          </p:stCondLst>
                                        </p:cTn>
                                        <p:tgtEl>
                                          <p:spTgt spid="3">
                                            <p:txEl>
                                              <p:pRg st="2" end="2"/>
                                            </p:txEl>
                                          </p:spTgt>
                                        </p:tgtEl>
                                      </p:cBhvr>
                                      <p:to x="100000" y="80000"/>
                                    </p:animScale>
                                    <p:animScale>
                                      <p:cBhvr>
                                        <p:cTn id="60" dur="83" decel="50000">
                                          <p:stCondLst>
                                            <p:cond delay="669"/>
                                          </p:stCondLst>
                                        </p:cTn>
                                        <p:tgtEl>
                                          <p:spTgt spid="3">
                                            <p:txEl>
                                              <p:pRg st="2" end="2"/>
                                            </p:txEl>
                                          </p:spTgt>
                                        </p:tgtEl>
                                      </p:cBhvr>
                                      <p:to x="100000" y="100000"/>
                                    </p:animScale>
                                    <p:animScale>
                                      <p:cBhvr>
                                        <p:cTn id="61" dur="13">
                                          <p:stCondLst>
                                            <p:cond delay="821"/>
                                          </p:stCondLst>
                                        </p:cTn>
                                        <p:tgtEl>
                                          <p:spTgt spid="3">
                                            <p:txEl>
                                              <p:pRg st="2" end="2"/>
                                            </p:txEl>
                                          </p:spTgt>
                                        </p:tgtEl>
                                      </p:cBhvr>
                                      <p:to x="100000" y="90000"/>
                                    </p:animScale>
                                    <p:animScale>
                                      <p:cBhvr>
                                        <p:cTn id="62" dur="83" decel="50000">
                                          <p:stCondLst>
                                            <p:cond delay="834"/>
                                          </p:stCondLst>
                                        </p:cTn>
                                        <p:tgtEl>
                                          <p:spTgt spid="3">
                                            <p:txEl>
                                              <p:pRg st="2" end="2"/>
                                            </p:txEl>
                                          </p:spTgt>
                                        </p:tgtEl>
                                      </p:cBhvr>
                                      <p:to x="100000" y="100000"/>
                                    </p:animScale>
                                    <p:animScale>
                                      <p:cBhvr>
                                        <p:cTn id="63" dur="13">
                                          <p:stCondLst>
                                            <p:cond delay="904"/>
                                          </p:stCondLst>
                                        </p:cTn>
                                        <p:tgtEl>
                                          <p:spTgt spid="3">
                                            <p:txEl>
                                              <p:pRg st="2" end="2"/>
                                            </p:txEl>
                                          </p:spTgt>
                                        </p:tgtEl>
                                      </p:cBhvr>
                                      <p:to x="100000" y="95000"/>
                                    </p:animScale>
                                    <p:animScale>
                                      <p:cBhvr>
                                        <p:cTn id="64" dur="83" decel="50000">
                                          <p:stCondLst>
                                            <p:cond delay="917"/>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290">
                                          <p:stCondLst>
                                            <p:cond delay="0"/>
                                          </p:stCondLst>
                                        </p:cTn>
                                        <p:tgtEl>
                                          <p:spTgt spid="3">
                                            <p:txEl>
                                              <p:pRg st="3" end="3"/>
                                            </p:txEl>
                                          </p:spTgt>
                                        </p:tgtEl>
                                      </p:cBhvr>
                                    </p:animEffect>
                                    <p:anim calcmode="lin" valueType="num">
                                      <p:cBhvr>
                                        <p:cTn id="70"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13">
                                          <p:stCondLst>
                                            <p:cond delay="325"/>
                                          </p:stCondLst>
                                        </p:cTn>
                                        <p:tgtEl>
                                          <p:spTgt spid="3">
                                            <p:txEl>
                                              <p:pRg st="3" end="3"/>
                                            </p:txEl>
                                          </p:spTgt>
                                        </p:tgtEl>
                                      </p:cBhvr>
                                      <p:to x="100000" y="60000"/>
                                    </p:animScale>
                                    <p:animScale>
                                      <p:cBhvr>
                                        <p:cTn id="76" dur="83" decel="50000">
                                          <p:stCondLst>
                                            <p:cond delay="338"/>
                                          </p:stCondLst>
                                        </p:cTn>
                                        <p:tgtEl>
                                          <p:spTgt spid="3">
                                            <p:txEl>
                                              <p:pRg st="3" end="3"/>
                                            </p:txEl>
                                          </p:spTgt>
                                        </p:tgtEl>
                                      </p:cBhvr>
                                      <p:to x="100000" y="100000"/>
                                    </p:animScale>
                                    <p:animScale>
                                      <p:cBhvr>
                                        <p:cTn id="77" dur="13">
                                          <p:stCondLst>
                                            <p:cond delay="656"/>
                                          </p:stCondLst>
                                        </p:cTn>
                                        <p:tgtEl>
                                          <p:spTgt spid="3">
                                            <p:txEl>
                                              <p:pRg st="3" end="3"/>
                                            </p:txEl>
                                          </p:spTgt>
                                        </p:tgtEl>
                                      </p:cBhvr>
                                      <p:to x="100000" y="80000"/>
                                    </p:animScale>
                                    <p:animScale>
                                      <p:cBhvr>
                                        <p:cTn id="78" dur="83" decel="50000">
                                          <p:stCondLst>
                                            <p:cond delay="669"/>
                                          </p:stCondLst>
                                        </p:cTn>
                                        <p:tgtEl>
                                          <p:spTgt spid="3">
                                            <p:txEl>
                                              <p:pRg st="3" end="3"/>
                                            </p:txEl>
                                          </p:spTgt>
                                        </p:tgtEl>
                                      </p:cBhvr>
                                      <p:to x="100000" y="100000"/>
                                    </p:animScale>
                                    <p:animScale>
                                      <p:cBhvr>
                                        <p:cTn id="79" dur="13">
                                          <p:stCondLst>
                                            <p:cond delay="821"/>
                                          </p:stCondLst>
                                        </p:cTn>
                                        <p:tgtEl>
                                          <p:spTgt spid="3">
                                            <p:txEl>
                                              <p:pRg st="3" end="3"/>
                                            </p:txEl>
                                          </p:spTgt>
                                        </p:tgtEl>
                                      </p:cBhvr>
                                      <p:to x="100000" y="90000"/>
                                    </p:animScale>
                                    <p:animScale>
                                      <p:cBhvr>
                                        <p:cTn id="80" dur="83" decel="50000">
                                          <p:stCondLst>
                                            <p:cond delay="834"/>
                                          </p:stCondLst>
                                        </p:cTn>
                                        <p:tgtEl>
                                          <p:spTgt spid="3">
                                            <p:txEl>
                                              <p:pRg st="3" end="3"/>
                                            </p:txEl>
                                          </p:spTgt>
                                        </p:tgtEl>
                                      </p:cBhvr>
                                      <p:to x="100000" y="100000"/>
                                    </p:animScale>
                                    <p:animScale>
                                      <p:cBhvr>
                                        <p:cTn id="81" dur="13">
                                          <p:stCondLst>
                                            <p:cond delay="904"/>
                                          </p:stCondLst>
                                        </p:cTn>
                                        <p:tgtEl>
                                          <p:spTgt spid="3">
                                            <p:txEl>
                                              <p:pRg st="3" end="3"/>
                                            </p:txEl>
                                          </p:spTgt>
                                        </p:tgtEl>
                                      </p:cBhvr>
                                      <p:to x="100000" y="95000"/>
                                    </p:animScale>
                                    <p:animScale>
                                      <p:cBhvr>
                                        <p:cTn id="82" dur="83" decel="50000">
                                          <p:stCondLst>
                                            <p:cond delay="917"/>
                                          </p:stCondLst>
                                        </p:cTn>
                                        <p:tgtEl>
                                          <p:spTgt spid="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290">
                                          <p:stCondLst>
                                            <p:cond delay="0"/>
                                          </p:stCondLst>
                                        </p:cTn>
                                        <p:tgtEl>
                                          <p:spTgt spid="3">
                                            <p:txEl>
                                              <p:pRg st="4" end="4"/>
                                            </p:txEl>
                                          </p:spTgt>
                                        </p:tgtEl>
                                      </p:cBhvr>
                                    </p:animEffect>
                                    <p:anim calcmode="lin" valueType="num">
                                      <p:cBhvr>
                                        <p:cTn id="88"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13">
                                          <p:stCondLst>
                                            <p:cond delay="325"/>
                                          </p:stCondLst>
                                        </p:cTn>
                                        <p:tgtEl>
                                          <p:spTgt spid="3">
                                            <p:txEl>
                                              <p:pRg st="4" end="4"/>
                                            </p:txEl>
                                          </p:spTgt>
                                        </p:tgtEl>
                                      </p:cBhvr>
                                      <p:to x="100000" y="60000"/>
                                    </p:animScale>
                                    <p:animScale>
                                      <p:cBhvr>
                                        <p:cTn id="94" dur="83" decel="50000">
                                          <p:stCondLst>
                                            <p:cond delay="338"/>
                                          </p:stCondLst>
                                        </p:cTn>
                                        <p:tgtEl>
                                          <p:spTgt spid="3">
                                            <p:txEl>
                                              <p:pRg st="4" end="4"/>
                                            </p:txEl>
                                          </p:spTgt>
                                        </p:tgtEl>
                                      </p:cBhvr>
                                      <p:to x="100000" y="100000"/>
                                    </p:animScale>
                                    <p:animScale>
                                      <p:cBhvr>
                                        <p:cTn id="95" dur="13">
                                          <p:stCondLst>
                                            <p:cond delay="656"/>
                                          </p:stCondLst>
                                        </p:cTn>
                                        <p:tgtEl>
                                          <p:spTgt spid="3">
                                            <p:txEl>
                                              <p:pRg st="4" end="4"/>
                                            </p:txEl>
                                          </p:spTgt>
                                        </p:tgtEl>
                                      </p:cBhvr>
                                      <p:to x="100000" y="80000"/>
                                    </p:animScale>
                                    <p:animScale>
                                      <p:cBhvr>
                                        <p:cTn id="96" dur="83" decel="50000">
                                          <p:stCondLst>
                                            <p:cond delay="669"/>
                                          </p:stCondLst>
                                        </p:cTn>
                                        <p:tgtEl>
                                          <p:spTgt spid="3">
                                            <p:txEl>
                                              <p:pRg st="4" end="4"/>
                                            </p:txEl>
                                          </p:spTgt>
                                        </p:tgtEl>
                                      </p:cBhvr>
                                      <p:to x="100000" y="100000"/>
                                    </p:animScale>
                                    <p:animScale>
                                      <p:cBhvr>
                                        <p:cTn id="97" dur="13">
                                          <p:stCondLst>
                                            <p:cond delay="821"/>
                                          </p:stCondLst>
                                        </p:cTn>
                                        <p:tgtEl>
                                          <p:spTgt spid="3">
                                            <p:txEl>
                                              <p:pRg st="4" end="4"/>
                                            </p:txEl>
                                          </p:spTgt>
                                        </p:tgtEl>
                                      </p:cBhvr>
                                      <p:to x="100000" y="90000"/>
                                    </p:animScale>
                                    <p:animScale>
                                      <p:cBhvr>
                                        <p:cTn id="98" dur="83" decel="50000">
                                          <p:stCondLst>
                                            <p:cond delay="834"/>
                                          </p:stCondLst>
                                        </p:cTn>
                                        <p:tgtEl>
                                          <p:spTgt spid="3">
                                            <p:txEl>
                                              <p:pRg st="4" end="4"/>
                                            </p:txEl>
                                          </p:spTgt>
                                        </p:tgtEl>
                                      </p:cBhvr>
                                      <p:to x="100000" y="100000"/>
                                    </p:animScale>
                                    <p:animScale>
                                      <p:cBhvr>
                                        <p:cTn id="99" dur="13">
                                          <p:stCondLst>
                                            <p:cond delay="904"/>
                                          </p:stCondLst>
                                        </p:cTn>
                                        <p:tgtEl>
                                          <p:spTgt spid="3">
                                            <p:txEl>
                                              <p:pRg st="4" end="4"/>
                                            </p:txEl>
                                          </p:spTgt>
                                        </p:tgtEl>
                                      </p:cBhvr>
                                      <p:to x="100000" y="95000"/>
                                    </p:animScale>
                                    <p:animScale>
                                      <p:cBhvr>
                                        <p:cTn id="100" dur="83" decel="50000">
                                          <p:stCondLst>
                                            <p:cond delay="917"/>
                                          </p:stCondLst>
                                        </p:cTn>
                                        <p:tgtEl>
                                          <p:spTgt spid="3">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290">
                                          <p:stCondLst>
                                            <p:cond delay="0"/>
                                          </p:stCondLst>
                                        </p:cTn>
                                        <p:tgtEl>
                                          <p:spTgt spid="3">
                                            <p:txEl>
                                              <p:pRg st="5" end="5"/>
                                            </p:txEl>
                                          </p:spTgt>
                                        </p:tgtEl>
                                      </p:cBhvr>
                                    </p:animEffect>
                                    <p:anim calcmode="lin" valueType="num">
                                      <p:cBhvr>
                                        <p:cTn id="106"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13">
                                          <p:stCondLst>
                                            <p:cond delay="325"/>
                                          </p:stCondLst>
                                        </p:cTn>
                                        <p:tgtEl>
                                          <p:spTgt spid="3">
                                            <p:txEl>
                                              <p:pRg st="5" end="5"/>
                                            </p:txEl>
                                          </p:spTgt>
                                        </p:tgtEl>
                                      </p:cBhvr>
                                      <p:to x="100000" y="60000"/>
                                    </p:animScale>
                                    <p:animScale>
                                      <p:cBhvr>
                                        <p:cTn id="112" dur="83" decel="50000">
                                          <p:stCondLst>
                                            <p:cond delay="338"/>
                                          </p:stCondLst>
                                        </p:cTn>
                                        <p:tgtEl>
                                          <p:spTgt spid="3">
                                            <p:txEl>
                                              <p:pRg st="5" end="5"/>
                                            </p:txEl>
                                          </p:spTgt>
                                        </p:tgtEl>
                                      </p:cBhvr>
                                      <p:to x="100000" y="100000"/>
                                    </p:animScale>
                                    <p:animScale>
                                      <p:cBhvr>
                                        <p:cTn id="113" dur="13">
                                          <p:stCondLst>
                                            <p:cond delay="656"/>
                                          </p:stCondLst>
                                        </p:cTn>
                                        <p:tgtEl>
                                          <p:spTgt spid="3">
                                            <p:txEl>
                                              <p:pRg st="5" end="5"/>
                                            </p:txEl>
                                          </p:spTgt>
                                        </p:tgtEl>
                                      </p:cBhvr>
                                      <p:to x="100000" y="80000"/>
                                    </p:animScale>
                                    <p:animScale>
                                      <p:cBhvr>
                                        <p:cTn id="114" dur="83" decel="50000">
                                          <p:stCondLst>
                                            <p:cond delay="669"/>
                                          </p:stCondLst>
                                        </p:cTn>
                                        <p:tgtEl>
                                          <p:spTgt spid="3">
                                            <p:txEl>
                                              <p:pRg st="5" end="5"/>
                                            </p:txEl>
                                          </p:spTgt>
                                        </p:tgtEl>
                                      </p:cBhvr>
                                      <p:to x="100000" y="100000"/>
                                    </p:animScale>
                                    <p:animScale>
                                      <p:cBhvr>
                                        <p:cTn id="115" dur="13">
                                          <p:stCondLst>
                                            <p:cond delay="821"/>
                                          </p:stCondLst>
                                        </p:cTn>
                                        <p:tgtEl>
                                          <p:spTgt spid="3">
                                            <p:txEl>
                                              <p:pRg st="5" end="5"/>
                                            </p:txEl>
                                          </p:spTgt>
                                        </p:tgtEl>
                                      </p:cBhvr>
                                      <p:to x="100000" y="90000"/>
                                    </p:animScale>
                                    <p:animScale>
                                      <p:cBhvr>
                                        <p:cTn id="116" dur="83" decel="50000">
                                          <p:stCondLst>
                                            <p:cond delay="834"/>
                                          </p:stCondLst>
                                        </p:cTn>
                                        <p:tgtEl>
                                          <p:spTgt spid="3">
                                            <p:txEl>
                                              <p:pRg st="5" end="5"/>
                                            </p:txEl>
                                          </p:spTgt>
                                        </p:tgtEl>
                                      </p:cBhvr>
                                      <p:to x="100000" y="100000"/>
                                    </p:animScale>
                                    <p:animScale>
                                      <p:cBhvr>
                                        <p:cTn id="117" dur="13">
                                          <p:stCondLst>
                                            <p:cond delay="904"/>
                                          </p:stCondLst>
                                        </p:cTn>
                                        <p:tgtEl>
                                          <p:spTgt spid="3">
                                            <p:txEl>
                                              <p:pRg st="5" end="5"/>
                                            </p:txEl>
                                          </p:spTgt>
                                        </p:tgtEl>
                                      </p:cBhvr>
                                      <p:to x="100000" y="95000"/>
                                    </p:animScale>
                                    <p:animScale>
                                      <p:cBhvr>
                                        <p:cTn id="118" dur="83" decel="50000">
                                          <p:stCondLst>
                                            <p:cond delay="917"/>
                                          </p:stCondLst>
                                        </p:cTn>
                                        <p:tgtEl>
                                          <p:spTgt spid="3">
                                            <p:txEl>
                                              <p:pRg st="5" end="5"/>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3">
                                            <p:txEl>
                                              <p:pRg st="6" end="6"/>
                                            </p:txEl>
                                          </p:spTgt>
                                        </p:tgtEl>
                                        <p:attrNameLst>
                                          <p:attrName>style.visibility</p:attrName>
                                        </p:attrNameLst>
                                      </p:cBhvr>
                                      <p:to>
                                        <p:strVal val="visible"/>
                                      </p:to>
                                    </p:set>
                                    <p:animEffect transition="in" filter="wipe(down)">
                                      <p:cBhvr>
                                        <p:cTn id="123" dur="290">
                                          <p:stCondLst>
                                            <p:cond delay="0"/>
                                          </p:stCondLst>
                                        </p:cTn>
                                        <p:tgtEl>
                                          <p:spTgt spid="3">
                                            <p:txEl>
                                              <p:pRg st="6" end="6"/>
                                            </p:txEl>
                                          </p:spTgt>
                                        </p:tgtEl>
                                      </p:cBhvr>
                                    </p:animEffect>
                                    <p:anim calcmode="lin" valueType="num">
                                      <p:cBhvr>
                                        <p:cTn id="124" dur="911"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3">
                                            <p:txEl>
                                              <p:pRg st="6" end="6"/>
                                            </p:txEl>
                                          </p:spTgt>
                                        </p:tgtEl>
                                        <p:attrNameLst>
                                          <p:attrName>ppt_y</p:attrName>
                                        </p:attrNameLst>
                                      </p:cBhvr>
                                      <p:tavLst>
                                        <p:tav tm="0" fmla="#ppt_y-sin(pi*$)/81">
                                          <p:val>
                                            <p:fltVal val="0"/>
                                          </p:val>
                                        </p:tav>
                                        <p:tav tm="100000">
                                          <p:val>
                                            <p:fltVal val="1"/>
                                          </p:val>
                                        </p:tav>
                                      </p:tavLst>
                                    </p:anim>
                                    <p:animScale>
                                      <p:cBhvr>
                                        <p:cTn id="129" dur="13">
                                          <p:stCondLst>
                                            <p:cond delay="325"/>
                                          </p:stCondLst>
                                        </p:cTn>
                                        <p:tgtEl>
                                          <p:spTgt spid="3">
                                            <p:txEl>
                                              <p:pRg st="6" end="6"/>
                                            </p:txEl>
                                          </p:spTgt>
                                        </p:tgtEl>
                                      </p:cBhvr>
                                      <p:to x="100000" y="60000"/>
                                    </p:animScale>
                                    <p:animScale>
                                      <p:cBhvr>
                                        <p:cTn id="130" dur="83" decel="50000">
                                          <p:stCondLst>
                                            <p:cond delay="338"/>
                                          </p:stCondLst>
                                        </p:cTn>
                                        <p:tgtEl>
                                          <p:spTgt spid="3">
                                            <p:txEl>
                                              <p:pRg st="6" end="6"/>
                                            </p:txEl>
                                          </p:spTgt>
                                        </p:tgtEl>
                                      </p:cBhvr>
                                      <p:to x="100000" y="100000"/>
                                    </p:animScale>
                                    <p:animScale>
                                      <p:cBhvr>
                                        <p:cTn id="131" dur="13">
                                          <p:stCondLst>
                                            <p:cond delay="656"/>
                                          </p:stCondLst>
                                        </p:cTn>
                                        <p:tgtEl>
                                          <p:spTgt spid="3">
                                            <p:txEl>
                                              <p:pRg st="6" end="6"/>
                                            </p:txEl>
                                          </p:spTgt>
                                        </p:tgtEl>
                                      </p:cBhvr>
                                      <p:to x="100000" y="80000"/>
                                    </p:animScale>
                                    <p:animScale>
                                      <p:cBhvr>
                                        <p:cTn id="132" dur="83" decel="50000">
                                          <p:stCondLst>
                                            <p:cond delay="669"/>
                                          </p:stCondLst>
                                        </p:cTn>
                                        <p:tgtEl>
                                          <p:spTgt spid="3">
                                            <p:txEl>
                                              <p:pRg st="6" end="6"/>
                                            </p:txEl>
                                          </p:spTgt>
                                        </p:tgtEl>
                                      </p:cBhvr>
                                      <p:to x="100000" y="100000"/>
                                    </p:animScale>
                                    <p:animScale>
                                      <p:cBhvr>
                                        <p:cTn id="133" dur="13">
                                          <p:stCondLst>
                                            <p:cond delay="821"/>
                                          </p:stCondLst>
                                        </p:cTn>
                                        <p:tgtEl>
                                          <p:spTgt spid="3">
                                            <p:txEl>
                                              <p:pRg st="6" end="6"/>
                                            </p:txEl>
                                          </p:spTgt>
                                        </p:tgtEl>
                                      </p:cBhvr>
                                      <p:to x="100000" y="90000"/>
                                    </p:animScale>
                                    <p:animScale>
                                      <p:cBhvr>
                                        <p:cTn id="134" dur="83" decel="50000">
                                          <p:stCondLst>
                                            <p:cond delay="834"/>
                                          </p:stCondLst>
                                        </p:cTn>
                                        <p:tgtEl>
                                          <p:spTgt spid="3">
                                            <p:txEl>
                                              <p:pRg st="6" end="6"/>
                                            </p:txEl>
                                          </p:spTgt>
                                        </p:tgtEl>
                                      </p:cBhvr>
                                      <p:to x="100000" y="100000"/>
                                    </p:animScale>
                                    <p:animScale>
                                      <p:cBhvr>
                                        <p:cTn id="135" dur="13">
                                          <p:stCondLst>
                                            <p:cond delay="904"/>
                                          </p:stCondLst>
                                        </p:cTn>
                                        <p:tgtEl>
                                          <p:spTgt spid="3">
                                            <p:txEl>
                                              <p:pRg st="6" end="6"/>
                                            </p:txEl>
                                          </p:spTgt>
                                        </p:tgtEl>
                                      </p:cBhvr>
                                      <p:to x="100000" y="95000"/>
                                    </p:animScale>
                                    <p:animScale>
                                      <p:cBhvr>
                                        <p:cTn id="136" dur="83" decel="50000">
                                          <p:stCondLst>
                                            <p:cond delay="917"/>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Go to fullsize image">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1295400"/>
            <a:ext cx="9144000" cy="5562600"/>
          </a:xfrm>
        </p:spPr>
        <p:txBody>
          <a:bodyPr>
            <a:normAutofit/>
          </a:bodyPr>
          <a:lstStyle/>
          <a:p>
            <a:r>
              <a:rPr lang="en-US"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Khmer UI" pitchFamily="34" charset="0"/>
                <a:cs typeface="Khmer UI" pitchFamily="34" charset="0"/>
              </a:rPr>
              <a:t>The energy received by the earth from the sun in the form of radiation is solar energy.</a:t>
            </a:r>
          </a:p>
          <a:p>
            <a:r>
              <a:rPr lang="en-US"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Khmer UI" pitchFamily="34" charset="0"/>
                <a:cs typeface="Khmer UI" pitchFamily="34" charset="0"/>
              </a:rPr>
              <a:t>The earth receives enough solar energy to meet all of our energy needs, however we don’t yet have the technology to generate the amount of electrical energy we need from the solar energy.</a:t>
            </a:r>
          </a:p>
          <a:p>
            <a:r>
              <a:rPr lang="en-US" sz="28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Khmer UI" pitchFamily="34" charset="0"/>
                <a:cs typeface="Khmer UI" pitchFamily="34" charset="0"/>
              </a:rPr>
              <a:t>Since the earth continuously receives solar energy, this energy is a renewable resource.</a:t>
            </a:r>
            <a:endParaRPr lang="en-US" sz="2800" dirty="0">
              <a:ln w="9000" cmpd="sng">
                <a:solidFill>
                  <a:srgbClr val="FFFF00"/>
                </a:solidFill>
                <a:prstDash val="solid"/>
              </a:ln>
              <a:solidFill>
                <a:schemeClr val="bg1"/>
              </a:solidFill>
              <a:latin typeface="Khmer UI" pitchFamily="34" charset="0"/>
              <a:cs typeface="Khmer UI" pitchFamily="34" charset="0"/>
            </a:endParaRPr>
          </a:p>
        </p:txBody>
      </p:sp>
      <p:sp>
        <p:nvSpPr>
          <p:cNvPr id="2" name="Title 1"/>
          <p:cNvSpPr>
            <a:spLocks noGrp="1"/>
          </p:cNvSpPr>
          <p:nvPr>
            <p:ph type="title"/>
          </p:nvPr>
        </p:nvSpPr>
        <p:spPr>
          <a:xfrm>
            <a:off x="228600" y="0"/>
            <a:ext cx="8534400" cy="1295400"/>
          </a:xfrm>
        </p:spPr>
        <p:txBody>
          <a:bodyPr>
            <a:normAutofit/>
          </a:bodyPr>
          <a:lstStyle/>
          <a:p>
            <a:r>
              <a:rPr lang="en-US" sz="66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rPr>
              <a:t>Solar Energy</a:t>
            </a:r>
            <a:endParaRPr lang="en-US" sz="6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8915400" cy="5486400"/>
          </a:xfrm>
        </p:spPr>
        <p:txBody>
          <a:bodyPr>
            <a:normAutofit fontScale="92500" lnSpcReduction="10000"/>
          </a:bodyPr>
          <a:lstStyle/>
          <a:p>
            <a:pPr>
              <a:buNone/>
            </a:pPr>
            <a:r>
              <a:rPr lang="en-US" sz="2800" b="1" dirty="0" smtClean="0">
                <a:effectLst>
                  <a:outerShdw blurRad="38100" dist="38100" dir="2700000" algn="tl">
                    <a:srgbClr val="000000">
                      <a:alpha val="43137"/>
                    </a:srgbClr>
                  </a:outerShdw>
                </a:effectLst>
              </a:rPr>
              <a:t>Pros:</a:t>
            </a:r>
          </a:p>
          <a:p>
            <a:pPr marL="457200" indent="-457200">
              <a:buFont typeface="+mj-lt"/>
              <a:buAutoNum type="arabicPeriod"/>
            </a:pPr>
            <a:r>
              <a:rPr lang="en-US" b="1" dirty="0" smtClean="0">
                <a:effectLst>
                  <a:outerShdw blurRad="38100" dist="38100" dir="2700000" algn="tl">
                    <a:srgbClr val="000000">
                      <a:alpha val="43137"/>
                    </a:srgbClr>
                  </a:outerShdw>
                </a:effectLst>
              </a:rPr>
              <a:t>One of the best things about solar energy is that it doesn’t produce pollution.</a:t>
            </a:r>
          </a:p>
          <a:p>
            <a:pPr marL="457200" indent="-457200">
              <a:buFont typeface="+mj-lt"/>
              <a:buAutoNum type="arabicPeriod"/>
            </a:pPr>
            <a:r>
              <a:rPr lang="en-US" b="1" dirty="0" smtClean="0">
                <a:effectLst>
                  <a:outerShdw blurRad="38100" dist="38100" dir="2700000" algn="tl">
                    <a:srgbClr val="000000">
                      <a:alpha val="43137"/>
                    </a:srgbClr>
                  </a:outerShdw>
                </a:effectLst>
              </a:rPr>
              <a:t>Solar energy is renewable, because it comes from the sun.</a:t>
            </a:r>
          </a:p>
          <a:p>
            <a:pPr marL="457200" indent="-457200">
              <a:buNone/>
            </a:pPr>
            <a:r>
              <a:rPr lang="en-US" sz="2800" b="1" dirty="0" smtClean="0">
                <a:effectLst>
                  <a:outerShdw blurRad="38100" dist="38100" dir="2700000" algn="tl">
                    <a:srgbClr val="000000">
                      <a:alpha val="43137"/>
                    </a:srgbClr>
                  </a:outerShdw>
                </a:effectLst>
              </a:rPr>
              <a:t>Cons:</a:t>
            </a:r>
          </a:p>
          <a:p>
            <a:pPr marL="457200" indent="-457200">
              <a:buFont typeface="+mj-lt"/>
              <a:buAutoNum type="arabicPeriod"/>
            </a:pPr>
            <a:r>
              <a:rPr lang="en-US" b="1" dirty="0" smtClean="0">
                <a:effectLst>
                  <a:outerShdw blurRad="38100" dist="38100" dir="2700000" algn="tl">
                    <a:srgbClr val="000000">
                      <a:alpha val="43137"/>
                    </a:srgbClr>
                  </a:outerShdw>
                </a:effectLst>
              </a:rPr>
              <a:t>Some climates don’t have enough sunny days to benefit from solar energy.</a:t>
            </a:r>
          </a:p>
          <a:p>
            <a:pPr marL="457200" indent="-457200">
              <a:buFont typeface="+mj-lt"/>
              <a:buAutoNum type="arabicPeriod"/>
            </a:pPr>
            <a:r>
              <a:rPr lang="en-US" b="1" dirty="0" smtClean="0">
                <a:effectLst>
                  <a:outerShdw blurRad="38100" dist="38100" dir="2700000" algn="tl">
                    <a:srgbClr val="000000">
                      <a:alpha val="43137"/>
                    </a:srgbClr>
                  </a:outerShdw>
                </a:effectLst>
              </a:rPr>
              <a:t>Although solar energy is free, solar cells and solar collectors are more expensive to make than other energy systems.</a:t>
            </a:r>
          </a:p>
          <a:p>
            <a:pPr marL="457200" indent="-457200">
              <a:buFont typeface="+mj-lt"/>
              <a:buAutoNum type="arabicPeriod"/>
            </a:pPr>
            <a:r>
              <a:rPr lang="en-US" b="1" dirty="0" smtClean="0">
                <a:effectLst>
                  <a:outerShdw blurRad="38100" dist="38100" dir="2700000" algn="tl">
                    <a:srgbClr val="000000">
                      <a:alpha val="43137"/>
                    </a:srgbClr>
                  </a:outerShdw>
                </a:effectLst>
              </a:rPr>
              <a:t>The cost of installing a complete solar-power system in a house can be one third of the total cost of the house.</a:t>
            </a:r>
          </a:p>
        </p:txBody>
      </p:sp>
      <p:sp>
        <p:nvSpPr>
          <p:cNvPr id="2" name="Title 1"/>
          <p:cNvSpPr>
            <a:spLocks noGrp="1"/>
          </p:cNvSpPr>
          <p:nvPr>
            <p:ph type="title"/>
          </p:nvPr>
        </p:nvSpPr>
        <p:spPr>
          <a:xfrm>
            <a:off x="152400" y="0"/>
            <a:ext cx="8763000" cy="1447800"/>
          </a:xfrm>
        </p:spPr>
        <p:txBody>
          <a:bodyPr>
            <a:normAutofit fontScale="90000"/>
          </a:bodyPr>
          <a:lstStyle/>
          <a:p>
            <a:r>
              <a:rPr lang="en-US" sz="4800" b="1" dirty="0" smtClean="0">
                <a:solidFill>
                  <a:srgbClr val="FFFA00"/>
                </a:solidFill>
                <a:effectLst>
                  <a:outerShdw blurRad="38100" dist="38100" dir="2700000" algn="tl">
                    <a:srgbClr val="000000">
                      <a:alpha val="43137"/>
                    </a:srgbClr>
                  </a:outerShdw>
                </a:effectLst>
              </a:rPr>
              <a:t>Pros and Cons of Solar Energy</a:t>
            </a:r>
            <a:endParaRPr lang="en-US" sz="4800" b="1" dirty="0">
              <a:solidFill>
                <a:srgbClr val="FFFA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wipe(down)">
                                      <p:cBhvr>
                                        <p:cTn id="102" dur="580">
                                          <p:stCondLst>
                                            <p:cond delay="0"/>
                                          </p:stCondLst>
                                        </p:cTn>
                                        <p:tgtEl>
                                          <p:spTgt spid="3">
                                            <p:txEl>
                                              <p:pRg st="5" end="5"/>
                                            </p:txEl>
                                          </p:spTgt>
                                        </p:tgtEl>
                                      </p:cBhvr>
                                    </p:animEffect>
                                    <p:anim calcmode="lin" valueType="num">
                                      <p:cBhvr>
                                        <p:cTn id="10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5" end="5"/>
                                            </p:txEl>
                                          </p:spTgt>
                                        </p:tgtEl>
                                      </p:cBhvr>
                                      <p:to x="100000" y="60000"/>
                                    </p:animScale>
                                    <p:animScale>
                                      <p:cBhvr>
                                        <p:cTn id="109" dur="166" decel="50000">
                                          <p:stCondLst>
                                            <p:cond delay="676"/>
                                          </p:stCondLst>
                                        </p:cTn>
                                        <p:tgtEl>
                                          <p:spTgt spid="3">
                                            <p:txEl>
                                              <p:pRg st="5" end="5"/>
                                            </p:txEl>
                                          </p:spTgt>
                                        </p:tgtEl>
                                      </p:cBhvr>
                                      <p:to x="100000" y="100000"/>
                                    </p:animScale>
                                    <p:animScale>
                                      <p:cBhvr>
                                        <p:cTn id="110" dur="26">
                                          <p:stCondLst>
                                            <p:cond delay="1312"/>
                                          </p:stCondLst>
                                        </p:cTn>
                                        <p:tgtEl>
                                          <p:spTgt spid="3">
                                            <p:txEl>
                                              <p:pRg st="5" end="5"/>
                                            </p:txEl>
                                          </p:spTgt>
                                        </p:tgtEl>
                                      </p:cBhvr>
                                      <p:to x="100000" y="80000"/>
                                    </p:animScale>
                                    <p:animScale>
                                      <p:cBhvr>
                                        <p:cTn id="111" dur="166" decel="50000">
                                          <p:stCondLst>
                                            <p:cond delay="1338"/>
                                          </p:stCondLst>
                                        </p:cTn>
                                        <p:tgtEl>
                                          <p:spTgt spid="3">
                                            <p:txEl>
                                              <p:pRg st="5" end="5"/>
                                            </p:txEl>
                                          </p:spTgt>
                                        </p:tgtEl>
                                      </p:cBhvr>
                                      <p:to x="100000" y="100000"/>
                                    </p:animScale>
                                    <p:animScale>
                                      <p:cBhvr>
                                        <p:cTn id="112" dur="26">
                                          <p:stCondLst>
                                            <p:cond delay="1642"/>
                                          </p:stCondLst>
                                        </p:cTn>
                                        <p:tgtEl>
                                          <p:spTgt spid="3">
                                            <p:txEl>
                                              <p:pRg st="5" end="5"/>
                                            </p:txEl>
                                          </p:spTgt>
                                        </p:tgtEl>
                                      </p:cBhvr>
                                      <p:to x="100000" y="90000"/>
                                    </p:animScale>
                                    <p:animScale>
                                      <p:cBhvr>
                                        <p:cTn id="113" dur="166" decel="50000">
                                          <p:stCondLst>
                                            <p:cond delay="1668"/>
                                          </p:stCondLst>
                                        </p:cTn>
                                        <p:tgtEl>
                                          <p:spTgt spid="3">
                                            <p:txEl>
                                              <p:pRg st="5" end="5"/>
                                            </p:txEl>
                                          </p:spTgt>
                                        </p:tgtEl>
                                      </p:cBhvr>
                                      <p:to x="100000" y="100000"/>
                                    </p:animScale>
                                    <p:animScale>
                                      <p:cBhvr>
                                        <p:cTn id="114" dur="26">
                                          <p:stCondLst>
                                            <p:cond delay="1808"/>
                                          </p:stCondLst>
                                        </p:cTn>
                                        <p:tgtEl>
                                          <p:spTgt spid="3">
                                            <p:txEl>
                                              <p:pRg st="5" end="5"/>
                                            </p:txEl>
                                          </p:spTgt>
                                        </p:tgtEl>
                                      </p:cBhvr>
                                      <p:to x="100000" y="95000"/>
                                    </p:animScale>
                                    <p:animScale>
                                      <p:cBhvr>
                                        <p:cTn id="115" dur="166" decel="50000">
                                          <p:stCondLst>
                                            <p:cond delay="1834"/>
                                          </p:stCondLst>
                                        </p:cTn>
                                        <p:tgtEl>
                                          <p:spTgt spid="3">
                                            <p:txEl>
                                              <p:pRg st="5" end="5"/>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3">
                                            <p:txEl>
                                              <p:pRg st="6" end="6"/>
                                            </p:txEl>
                                          </p:spTgt>
                                        </p:tgtEl>
                                        <p:attrNameLst>
                                          <p:attrName>style.visibility</p:attrName>
                                        </p:attrNameLst>
                                      </p:cBhvr>
                                      <p:to>
                                        <p:strVal val="visible"/>
                                      </p:to>
                                    </p:set>
                                    <p:animEffect transition="in" filter="wipe(down)">
                                      <p:cBhvr>
                                        <p:cTn id="120" dur="580">
                                          <p:stCondLst>
                                            <p:cond delay="0"/>
                                          </p:stCondLst>
                                        </p:cTn>
                                        <p:tgtEl>
                                          <p:spTgt spid="3">
                                            <p:txEl>
                                              <p:pRg st="6" end="6"/>
                                            </p:txEl>
                                          </p:spTgt>
                                        </p:tgtEl>
                                      </p:cBhvr>
                                    </p:animEffect>
                                    <p:anim calcmode="lin" valueType="num">
                                      <p:cBhvr>
                                        <p:cTn id="12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6" dur="26">
                                          <p:stCondLst>
                                            <p:cond delay="650"/>
                                          </p:stCondLst>
                                        </p:cTn>
                                        <p:tgtEl>
                                          <p:spTgt spid="3">
                                            <p:txEl>
                                              <p:pRg st="6" end="6"/>
                                            </p:txEl>
                                          </p:spTgt>
                                        </p:tgtEl>
                                      </p:cBhvr>
                                      <p:to x="100000" y="60000"/>
                                    </p:animScale>
                                    <p:animScale>
                                      <p:cBhvr>
                                        <p:cTn id="127" dur="166" decel="50000">
                                          <p:stCondLst>
                                            <p:cond delay="676"/>
                                          </p:stCondLst>
                                        </p:cTn>
                                        <p:tgtEl>
                                          <p:spTgt spid="3">
                                            <p:txEl>
                                              <p:pRg st="6" end="6"/>
                                            </p:txEl>
                                          </p:spTgt>
                                        </p:tgtEl>
                                      </p:cBhvr>
                                      <p:to x="100000" y="100000"/>
                                    </p:animScale>
                                    <p:animScale>
                                      <p:cBhvr>
                                        <p:cTn id="128" dur="26">
                                          <p:stCondLst>
                                            <p:cond delay="1312"/>
                                          </p:stCondLst>
                                        </p:cTn>
                                        <p:tgtEl>
                                          <p:spTgt spid="3">
                                            <p:txEl>
                                              <p:pRg st="6" end="6"/>
                                            </p:txEl>
                                          </p:spTgt>
                                        </p:tgtEl>
                                      </p:cBhvr>
                                      <p:to x="100000" y="80000"/>
                                    </p:animScale>
                                    <p:animScale>
                                      <p:cBhvr>
                                        <p:cTn id="129" dur="166" decel="50000">
                                          <p:stCondLst>
                                            <p:cond delay="1338"/>
                                          </p:stCondLst>
                                        </p:cTn>
                                        <p:tgtEl>
                                          <p:spTgt spid="3">
                                            <p:txEl>
                                              <p:pRg st="6" end="6"/>
                                            </p:txEl>
                                          </p:spTgt>
                                        </p:tgtEl>
                                      </p:cBhvr>
                                      <p:to x="100000" y="100000"/>
                                    </p:animScale>
                                    <p:animScale>
                                      <p:cBhvr>
                                        <p:cTn id="130" dur="26">
                                          <p:stCondLst>
                                            <p:cond delay="1642"/>
                                          </p:stCondLst>
                                        </p:cTn>
                                        <p:tgtEl>
                                          <p:spTgt spid="3">
                                            <p:txEl>
                                              <p:pRg st="6" end="6"/>
                                            </p:txEl>
                                          </p:spTgt>
                                        </p:tgtEl>
                                      </p:cBhvr>
                                      <p:to x="100000" y="90000"/>
                                    </p:animScale>
                                    <p:animScale>
                                      <p:cBhvr>
                                        <p:cTn id="131" dur="166" decel="50000">
                                          <p:stCondLst>
                                            <p:cond delay="1668"/>
                                          </p:stCondLst>
                                        </p:cTn>
                                        <p:tgtEl>
                                          <p:spTgt spid="3">
                                            <p:txEl>
                                              <p:pRg st="6" end="6"/>
                                            </p:txEl>
                                          </p:spTgt>
                                        </p:tgtEl>
                                      </p:cBhvr>
                                      <p:to x="100000" y="100000"/>
                                    </p:animScale>
                                    <p:animScale>
                                      <p:cBhvr>
                                        <p:cTn id="132" dur="26">
                                          <p:stCondLst>
                                            <p:cond delay="1808"/>
                                          </p:stCondLst>
                                        </p:cTn>
                                        <p:tgtEl>
                                          <p:spTgt spid="3">
                                            <p:txEl>
                                              <p:pRg st="6" end="6"/>
                                            </p:txEl>
                                          </p:spTgt>
                                        </p:tgtEl>
                                      </p:cBhvr>
                                      <p:to x="100000" y="95000"/>
                                    </p:animScale>
                                    <p:animScale>
                                      <p:cBhvr>
                                        <p:cTn id="13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revie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28600" y="838200"/>
            <a:ext cx="8686800" cy="6019800"/>
          </a:xfrm>
        </p:spPr>
        <p:txBody>
          <a:bodyPr>
            <a:normAutofit/>
          </a:bodyPr>
          <a:lstStyle/>
          <a:p>
            <a:pPr>
              <a:buFont typeface="Arial" pitchFamily="34" charset="0"/>
              <a:buChar char="•"/>
            </a:pPr>
            <a:r>
              <a:rPr lang="en-US"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Wind is made indirectly by solar energy through the uneven heating of air.</a:t>
            </a:r>
            <a:r>
              <a:rPr lang="en-US" sz="28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t>
            </a:r>
            <a:r>
              <a:rPr lang="en-US"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t>
            </a:r>
          </a:p>
          <a:p>
            <a:pPr>
              <a:buFont typeface="Arial" pitchFamily="34" charset="0"/>
              <a:buChar char="•"/>
            </a:pPr>
            <a:r>
              <a:rPr lang="en-US" sz="2800" b="1" cap="all" dirty="0" smtClean="0">
                <a:ln w="9000" cmpd="sng">
                  <a:solidFill>
                    <a:schemeClr val="accent4">
                      <a:shade val="50000"/>
                      <a:satMod val="120000"/>
                    </a:schemeClr>
                  </a:solidFill>
                  <a:prstDash val="solid"/>
                </a:ln>
                <a:solidFill>
                  <a:srgbClr val="FFFA00"/>
                </a:solidFill>
                <a:effectLst>
                  <a:reflection blurRad="12700" stA="28000" endPos="45000" dist="1000" dir="5400000" sy="-100000" algn="bl" rotWithShape="0"/>
                </a:effectLst>
              </a:rPr>
              <a:t>Wind Power </a:t>
            </a:r>
            <a:r>
              <a:rPr lang="en-US"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is the use of a windmill to drive an electric generator.</a:t>
            </a:r>
          </a:p>
          <a:p>
            <a:pPr>
              <a:buFont typeface="Arial" pitchFamily="34" charset="0"/>
              <a:buChar char="•"/>
            </a:pPr>
            <a:r>
              <a:rPr lang="en-US"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Clusters of wind turbines can generate a significant amount of electrical energy.</a:t>
            </a:r>
          </a:p>
          <a:p>
            <a:pPr>
              <a:buFont typeface="Arial" pitchFamily="34" charset="0"/>
              <a:buChar char="•"/>
            </a:pPr>
            <a:r>
              <a:rPr lang="en-US"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Wind energy is renewable, and doesn’t cause pollution.</a:t>
            </a:r>
          </a:p>
          <a:p>
            <a:pPr>
              <a:buFont typeface="Arial" pitchFamily="34" charset="0"/>
              <a:buChar char="•"/>
            </a:pPr>
            <a:r>
              <a:rPr lang="en-US"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Many places don’t have  winds  that are strong enough or frequent enough to create energy on a large scale. </a:t>
            </a:r>
          </a:p>
        </p:txBody>
      </p:sp>
      <p:sp>
        <p:nvSpPr>
          <p:cNvPr id="2" name="Title 1"/>
          <p:cNvSpPr>
            <a:spLocks noGrp="1"/>
          </p:cNvSpPr>
          <p:nvPr>
            <p:ph type="title"/>
          </p:nvPr>
        </p:nvSpPr>
        <p:spPr>
          <a:xfrm>
            <a:off x="228600" y="0"/>
            <a:ext cx="8610600" cy="990600"/>
          </a:xfrm>
        </p:spPr>
        <p:txBody>
          <a:bodyPr>
            <a:normAutofit fontScale="90000"/>
          </a:bodyPr>
          <a:lstStyle/>
          <a:p>
            <a:r>
              <a:rPr lang="en-US" sz="66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Wind Power</a:t>
            </a:r>
            <a:endParaRPr lang="en-US" sz="66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0" name="Picture 10" descr="http://www.usbr.gov/power/data/sites/hoover/hvrpp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152400" y="1219200"/>
            <a:ext cx="8763000" cy="5486400"/>
          </a:xfrm>
        </p:spPr>
        <p:txBody>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rPr>
              <a:t>Humans have used the energy of falling water for thousands of years.  One example is a Water wheel.  Water wheels were used to provide power to run factories and grind grain for things like bread.</a:t>
            </a:r>
          </a:p>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rPr>
              <a:t>Electrical energy produced by falling water is called </a:t>
            </a:r>
            <a:r>
              <a:rPr lang="en-US" sz="3200" b="1" dirty="0" smtClean="0">
                <a:solidFill>
                  <a:srgbClr val="FFFA00"/>
                </a:solidFill>
                <a:effectLst>
                  <a:outerShdw blurRad="38100" dist="38100" dir="2700000" algn="tl">
                    <a:srgbClr val="000000">
                      <a:alpha val="43137"/>
                    </a:srgbClr>
                  </a:outerShdw>
                </a:effectLst>
              </a:rPr>
              <a:t>Hydroelectric energy.</a:t>
            </a:r>
          </a:p>
          <a:p>
            <a:pPr>
              <a:buFont typeface="Arial" pitchFamily="34" charset="0"/>
              <a:buChar char="•"/>
            </a:pPr>
            <a:endParaRPr lang="en-US" b="1"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228600" y="152400"/>
            <a:ext cx="8686800" cy="990600"/>
          </a:xfrm>
        </p:spPr>
        <p:txBody>
          <a:bodyPr>
            <a:normAutofit/>
          </a:bodyPr>
          <a:lstStyle/>
          <a:p>
            <a:r>
              <a:rPr lang="en-US" sz="5400" b="1" spc="50" dirty="0" smtClean="0">
                <a:ln w="13500">
                  <a:solidFill>
                    <a:schemeClr val="accent1">
                      <a:shade val="2500"/>
                      <a:alpha val="6500"/>
                    </a:schemeClr>
                  </a:solidFill>
                  <a:prstDash val="solid"/>
                </a:ln>
                <a:solidFill>
                  <a:srgbClr val="4E0AB2"/>
                </a:solidFill>
                <a:effectLst>
                  <a:innerShdw blurRad="50900" dist="38500" dir="13500000">
                    <a:srgbClr val="000000">
                      <a:alpha val="60000"/>
                    </a:srgbClr>
                  </a:innerShdw>
                </a:effectLst>
              </a:rPr>
              <a:t>Hydroelectric Energy</a:t>
            </a:r>
            <a:endParaRPr lang="en-US" sz="5400" b="1" dirty="0">
              <a:solidFill>
                <a:srgbClr val="4E0AB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from="(-#ppt_w/2)" to="(#ppt_x)" calcmode="lin" valueType="num">
                                      <p:cBhvr>
                                        <p:cTn id="30" dur="600" fill="hold">
                                          <p:stCondLst>
                                            <p:cond delay="0"/>
                                          </p:stCondLst>
                                        </p:cTn>
                                        <p:tgtEl>
                                          <p:spTgt spid="3">
                                            <p:txEl>
                                              <p:pRg st="0" end="0"/>
                                            </p:txEl>
                                          </p:spTgt>
                                        </p:tgtEl>
                                        <p:attrNameLst>
                                          <p:attrName>ppt_x</p:attrName>
                                        </p:attrNameLst>
                                      </p:cBhvr>
                                    </p:anim>
                                    <p:anim from="0" to="-1.0" calcmode="lin" valueType="num">
                                      <p:cBhvr>
                                        <p:cTn id="31" dur="200" decel="50000" autoRev="1" fill="hold">
                                          <p:stCondLst>
                                            <p:cond delay="600"/>
                                          </p:stCondLst>
                                        </p:cTn>
                                        <p:tgtEl>
                                          <p:spTgt spid="3">
                                            <p:txEl>
                                              <p:pRg st="0" end="0"/>
                                            </p:txEl>
                                          </p:spTgt>
                                        </p:tgtEl>
                                        <p:attrNameLst>
                                          <p:attrName>xshear</p:attrName>
                                        </p:attrNameLst>
                                      </p:cBhvr>
                                    </p:anim>
                                    <p:animScale>
                                      <p:cBhvr>
                                        <p:cTn id="32" dur="200" decel="100000" autoRev="1" fill="hold">
                                          <p:stCondLst>
                                            <p:cond delay="600"/>
                                          </p:stCondLst>
                                        </p:cTn>
                                        <p:tgtEl>
                                          <p:spTgt spid="3">
                                            <p:txEl>
                                              <p:pRg st="0" end="0"/>
                                            </p:txEl>
                                          </p:spTgt>
                                        </p:tgtEl>
                                      </p:cBhvr>
                                      <p:from x="100000" y="100000"/>
                                      <p:to x="80000" y="100000"/>
                                    </p:animScale>
                                    <p:anim by="(#ppt_h/3+#ppt_w*0.1)" calcmode="lin" valueType="num">
                                      <p:cBhvr additive="sum">
                                        <p:cTn id="33"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from="(-#ppt_w/2)" to="(#ppt_x)" calcmode="lin" valueType="num">
                                      <p:cBhvr>
                                        <p:cTn id="38" dur="600" fill="hold">
                                          <p:stCondLst>
                                            <p:cond delay="0"/>
                                          </p:stCondLst>
                                        </p:cTn>
                                        <p:tgtEl>
                                          <p:spTgt spid="3">
                                            <p:txEl>
                                              <p:pRg st="1" end="1"/>
                                            </p:txEl>
                                          </p:spTgt>
                                        </p:tgtEl>
                                        <p:attrNameLst>
                                          <p:attrName>ppt_x</p:attrName>
                                        </p:attrNameLst>
                                      </p:cBhvr>
                                    </p:anim>
                                    <p:anim from="0" to="-1.0" calcmode="lin" valueType="num">
                                      <p:cBhvr>
                                        <p:cTn id="39" dur="200" decel="50000" autoRev="1" fill="hold">
                                          <p:stCondLst>
                                            <p:cond delay="600"/>
                                          </p:stCondLst>
                                        </p:cTn>
                                        <p:tgtEl>
                                          <p:spTgt spid="3">
                                            <p:txEl>
                                              <p:pRg st="1" end="1"/>
                                            </p:txEl>
                                          </p:spTgt>
                                        </p:tgtEl>
                                        <p:attrNameLst>
                                          <p:attrName>xshear</p:attrName>
                                        </p:attrNameLst>
                                      </p:cBhvr>
                                    </p:anim>
                                    <p:animScale>
                                      <p:cBhvr>
                                        <p:cTn id="40" dur="200" decel="100000" autoRev="1" fill="hold">
                                          <p:stCondLst>
                                            <p:cond delay="600"/>
                                          </p:stCondLst>
                                        </p:cTn>
                                        <p:tgtEl>
                                          <p:spTgt spid="3">
                                            <p:txEl>
                                              <p:pRg st="1" end="1"/>
                                            </p:txEl>
                                          </p:spTgt>
                                        </p:tgtEl>
                                      </p:cBhvr>
                                      <p:from x="100000" y="100000"/>
                                      <p:to x="80000" y="100000"/>
                                    </p:animScale>
                                    <p:anim by="(#ppt_h/3+#ppt_w*0.1)" calcmode="lin" valueType="num">
                                      <p:cBhvr additive="sum">
                                        <p:cTn id="41"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a:buNone/>
            </a:pPr>
            <a:r>
              <a:rPr lang="en-US" sz="2400" b="1" dirty="0" smtClean="0">
                <a:solidFill>
                  <a:schemeClr val="tx1"/>
                </a:solidFill>
                <a:effectLst>
                  <a:outerShdw blurRad="38100" dist="38100" dir="2700000" algn="tl">
                    <a:srgbClr val="000000">
                      <a:alpha val="43137"/>
                    </a:srgbClr>
                  </a:outerShdw>
                </a:effectLst>
              </a:rPr>
              <a:t>Pros:</a:t>
            </a:r>
          </a:p>
          <a:p>
            <a:pPr marL="457200" indent="-457200">
              <a:buFont typeface="+mj-lt"/>
              <a:buAutoNum type="arabicPeriod"/>
            </a:pPr>
            <a:r>
              <a:rPr lang="en-US" sz="2400" b="1" dirty="0" smtClean="0">
                <a:solidFill>
                  <a:schemeClr val="tx1"/>
                </a:solidFill>
                <a:effectLst>
                  <a:outerShdw blurRad="38100" dist="38100" dir="2700000" algn="tl">
                    <a:srgbClr val="000000">
                      <a:alpha val="43137"/>
                    </a:srgbClr>
                  </a:outerShdw>
                </a:effectLst>
              </a:rPr>
              <a:t>Inexpensive </a:t>
            </a:r>
          </a:p>
          <a:p>
            <a:pPr marL="457200" indent="-457200">
              <a:buFont typeface="+mj-lt"/>
              <a:buAutoNum type="arabicPeriod"/>
            </a:pPr>
            <a:r>
              <a:rPr lang="en-US" sz="2400" b="1" dirty="0" smtClean="0">
                <a:solidFill>
                  <a:schemeClr val="tx1"/>
                </a:solidFill>
                <a:effectLst>
                  <a:outerShdw blurRad="38100" dist="38100" dir="2700000" algn="tl">
                    <a:srgbClr val="000000">
                      <a:alpha val="43137"/>
                    </a:srgbClr>
                  </a:outerShdw>
                </a:effectLst>
              </a:rPr>
              <a:t>Causes little pollution</a:t>
            </a:r>
          </a:p>
          <a:p>
            <a:pPr marL="457200" indent="-457200">
              <a:buFont typeface="+mj-lt"/>
              <a:buAutoNum type="arabicPeriod"/>
            </a:pPr>
            <a:r>
              <a:rPr lang="en-US" sz="2400" b="1" dirty="0" smtClean="0">
                <a:solidFill>
                  <a:schemeClr val="tx1"/>
                </a:solidFill>
                <a:effectLst>
                  <a:outerShdw blurRad="38100" dist="38100" dir="2700000" algn="tl">
                    <a:srgbClr val="000000">
                      <a:alpha val="43137"/>
                    </a:srgbClr>
                  </a:outerShdw>
                </a:effectLst>
              </a:rPr>
              <a:t>Is renewable</a:t>
            </a:r>
          </a:p>
          <a:p>
            <a:pPr marL="457200" indent="-457200">
              <a:buNone/>
            </a:pPr>
            <a:r>
              <a:rPr lang="en-US" sz="2400" b="1" dirty="0" smtClean="0">
                <a:solidFill>
                  <a:schemeClr val="tx1"/>
                </a:solidFill>
                <a:effectLst>
                  <a:outerShdw blurRad="38100" dist="38100" dir="2700000" algn="tl">
                    <a:srgbClr val="000000">
                      <a:alpha val="43137"/>
                    </a:srgbClr>
                  </a:outerShdw>
                </a:effectLst>
              </a:rPr>
              <a:t>Cons:</a:t>
            </a:r>
          </a:p>
          <a:p>
            <a:pPr marL="457200" indent="-457200">
              <a:buFont typeface="+mj-lt"/>
              <a:buAutoNum type="arabicPeriod"/>
            </a:pPr>
            <a:r>
              <a:rPr lang="en-US" sz="2400" b="1" dirty="0" smtClean="0">
                <a:solidFill>
                  <a:schemeClr val="tx1"/>
                </a:solidFill>
                <a:effectLst>
                  <a:outerShdw blurRad="38100" dist="38100" dir="2700000" algn="tl">
                    <a:srgbClr val="000000">
                      <a:alpha val="43137"/>
                    </a:srgbClr>
                  </a:outerShdw>
                </a:effectLst>
              </a:rPr>
              <a:t>Not available everywhere.</a:t>
            </a:r>
          </a:p>
          <a:p>
            <a:pPr marL="457200" indent="-457200">
              <a:buFont typeface="+mj-lt"/>
              <a:buAutoNum type="arabicPeriod"/>
            </a:pPr>
            <a:r>
              <a:rPr lang="en-US" sz="2400" b="1" dirty="0" smtClean="0">
                <a:solidFill>
                  <a:schemeClr val="tx1"/>
                </a:solidFill>
                <a:effectLst>
                  <a:outerShdw blurRad="38100" dist="38100" dir="2700000" algn="tl">
                    <a:srgbClr val="000000">
                      <a:alpha val="43137"/>
                    </a:srgbClr>
                  </a:outerShdw>
                </a:effectLst>
              </a:rPr>
              <a:t>Can only be produced when large volumes can be harnessed.</a:t>
            </a:r>
          </a:p>
          <a:p>
            <a:pPr marL="457200" indent="-457200">
              <a:buFont typeface="+mj-lt"/>
              <a:buAutoNum type="arabicPeriod"/>
            </a:pPr>
            <a:r>
              <a:rPr lang="en-US" sz="2400" b="1" dirty="0" smtClean="0">
                <a:solidFill>
                  <a:schemeClr val="tx1"/>
                </a:solidFill>
                <a:effectLst>
                  <a:outerShdw blurRad="38100" dist="38100" dir="2700000" algn="tl">
                    <a:srgbClr val="000000">
                      <a:alpha val="43137"/>
                    </a:srgbClr>
                  </a:outerShdw>
                </a:effectLst>
              </a:rPr>
              <a:t>Building large dams can often destroy other resources such as forests &amp; wildlife habitats.  Examples are destroys migratory birds path and fish such as salmon can’t swim up stream to spawn.</a:t>
            </a:r>
          </a:p>
          <a:p>
            <a:pPr marL="457200" indent="-457200">
              <a:buFont typeface="+mj-lt"/>
              <a:buAutoNum type="arabicPeriod"/>
            </a:pPr>
            <a:r>
              <a:rPr lang="en-US" sz="2400" b="1" dirty="0" smtClean="0">
                <a:solidFill>
                  <a:schemeClr val="tx1"/>
                </a:solidFill>
                <a:effectLst>
                  <a:outerShdw blurRad="38100" dist="38100" dir="2700000" algn="tl">
                    <a:srgbClr val="000000">
                      <a:alpha val="43137"/>
                    </a:srgbClr>
                  </a:outerShdw>
                </a:effectLst>
              </a:rPr>
              <a:t>Dams can also decrease water quality and create erosion.</a:t>
            </a:r>
          </a:p>
          <a:p>
            <a:pPr marL="457200" indent="-457200">
              <a:buFont typeface="+mj-lt"/>
              <a:buAutoNum type="arabicPeriod"/>
            </a:pPr>
            <a:endParaRPr lang="en-US" sz="2400" b="1"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0"/>
            <a:ext cx="9144000" cy="838200"/>
          </a:xfrm>
        </p:spPr>
        <p:txBody>
          <a:bodyPr>
            <a:normAutofit/>
          </a:bodyPr>
          <a:lstStyle/>
          <a:p>
            <a:r>
              <a:rPr lang="en-US" sz="4000" b="1" dirty="0" smtClean="0">
                <a:solidFill>
                  <a:srgbClr val="0070C0"/>
                </a:solidFill>
                <a:effectLst>
                  <a:outerShdw blurRad="38100" dist="38100" dir="2700000" algn="tl">
                    <a:srgbClr val="000000">
                      <a:alpha val="43137"/>
                    </a:srgbClr>
                  </a:outerShdw>
                </a:effectLst>
              </a:rPr>
              <a:t>Pros &amp; cons of Hydroelectric Energy</a:t>
            </a:r>
            <a:endParaRPr lang="en-US" sz="4000"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from="(-#ppt_w/2)" to="(#ppt_x)" calcmode="lin" valueType="num">
                                      <p:cBhvr>
                                        <p:cTn id="33" dur="600" fill="hold">
                                          <p:stCondLst>
                                            <p:cond delay="0"/>
                                          </p:stCondLst>
                                        </p:cTn>
                                        <p:tgtEl>
                                          <p:spTgt spid="3">
                                            <p:txEl>
                                              <p:pRg st="1" end="1"/>
                                            </p:txEl>
                                          </p:spTgt>
                                        </p:tgtEl>
                                        <p:attrNameLst>
                                          <p:attrName>ppt_x</p:attrName>
                                        </p:attrNameLst>
                                      </p:cBhvr>
                                    </p:anim>
                                    <p:anim from="0" to="-1.0" calcmode="lin" valueType="num">
                                      <p:cBhvr>
                                        <p:cTn id="34" dur="200" decel="50000" autoRev="1" fill="hold">
                                          <p:stCondLst>
                                            <p:cond delay="600"/>
                                          </p:stCondLst>
                                        </p:cTn>
                                        <p:tgtEl>
                                          <p:spTgt spid="3">
                                            <p:txEl>
                                              <p:pRg st="1" end="1"/>
                                            </p:txEl>
                                          </p:spTgt>
                                        </p:tgtEl>
                                        <p:attrNameLst>
                                          <p:attrName>xshear</p:attrName>
                                        </p:attrNameLst>
                                      </p:cBhvr>
                                    </p:anim>
                                    <p:animScale>
                                      <p:cBhvr>
                                        <p:cTn id="35" dur="200" decel="100000" autoRev="1" fill="hold">
                                          <p:stCondLst>
                                            <p:cond delay="600"/>
                                          </p:stCondLst>
                                        </p:cTn>
                                        <p:tgtEl>
                                          <p:spTgt spid="3">
                                            <p:txEl>
                                              <p:pRg st="1" end="1"/>
                                            </p:txEl>
                                          </p:spTgt>
                                        </p:tgtEl>
                                      </p:cBhvr>
                                      <p:from x="100000" y="100000"/>
                                      <p:to x="80000" y="100000"/>
                                    </p:animScale>
                                    <p:anim by="(#ppt_h/3+#ppt_w*0.1)" calcmode="lin" valueType="num">
                                      <p:cBhvr additive="sum">
                                        <p:cTn id="3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from="(-#ppt_w/2)" to="(#ppt_x)" calcmode="lin" valueType="num">
                                      <p:cBhvr>
                                        <p:cTn id="41" dur="600" fill="hold">
                                          <p:stCondLst>
                                            <p:cond delay="0"/>
                                          </p:stCondLst>
                                        </p:cTn>
                                        <p:tgtEl>
                                          <p:spTgt spid="3">
                                            <p:txEl>
                                              <p:pRg st="2" end="2"/>
                                            </p:txEl>
                                          </p:spTgt>
                                        </p:tgtEl>
                                        <p:attrNameLst>
                                          <p:attrName>ppt_x</p:attrName>
                                        </p:attrNameLst>
                                      </p:cBhvr>
                                    </p:anim>
                                    <p:anim from="0" to="-1.0" calcmode="lin" valueType="num">
                                      <p:cBhvr>
                                        <p:cTn id="42" dur="200" decel="50000" autoRev="1" fill="hold">
                                          <p:stCondLst>
                                            <p:cond delay="600"/>
                                          </p:stCondLst>
                                        </p:cTn>
                                        <p:tgtEl>
                                          <p:spTgt spid="3">
                                            <p:txEl>
                                              <p:pRg st="2" end="2"/>
                                            </p:txEl>
                                          </p:spTgt>
                                        </p:tgtEl>
                                        <p:attrNameLst>
                                          <p:attrName>xshear</p:attrName>
                                        </p:attrNameLst>
                                      </p:cBhvr>
                                    </p:anim>
                                    <p:animScale>
                                      <p:cBhvr>
                                        <p:cTn id="43" dur="200" decel="100000" autoRev="1" fill="hold">
                                          <p:stCondLst>
                                            <p:cond delay="600"/>
                                          </p:stCondLst>
                                        </p:cTn>
                                        <p:tgtEl>
                                          <p:spTgt spid="3">
                                            <p:txEl>
                                              <p:pRg st="2" end="2"/>
                                            </p:txEl>
                                          </p:spTgt>
                                        </p:tgtEl>
                                      </p:cBhvr>
                                      <p:from x="100000" y="100000"/>
                                      <p:to x="80000" y="100000"/>
                                    </p:animScale>
                                    <p:anim by="(#ppt_h/3+#ppt_w*0.1)" calcmode="lin" valueType="num">
                                      <p:cBhvr additive="sum">
                                        <p:cTn id="44"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from="(-#ppt_w/2)" to="(#ppt_x)" calcmode="lin" valueType="num">
                                      <p:cBhvr>
                                        <p:cTn id="49" dur="600" fill="hold">
                                          <p:stCondLst>
                                            <p:cond delay="0"/>
                                          </p:stCondLst>
                                        </p:cTn>
                                        <p:tgtEl>
                                          <p:spTgt spid="3">
                                            <p:txEl>
                                              <p:pRg st="3" end="3"/>
                                            </p:txEl>
                                          </p:spTgt>
                                        </p:tgtEl>
                                        <p:attrNameLst>
                                          <p:attrName>ppt_x</p:attrName>
                                        </p:attrNameLst>
                                      </p:cBhvr>
                                    </p:anim>
                                    <p:anim from="0" to="-1.0" calcmode="lin" valueType="num">
                                      <p:cBhvr>
                                        <p:cTn id="50" dur="200" decel="50000" autoRev="1" fill="hold">
                                          <p:stCondLst>
                                            <p:cond delay="600"/>
                                          </p:stCondLst>
                                        </p:cTn>
                                        <p:tgtEl>
                                          <p:spTgt spid="3">
                                            <p:txEl>
                                              <p:pRg st="3" end="3"/>
                                            </p:txEl>
                                          </p:spTgt>
                                        </p:tgtEl>
                                        <p:attrNameLst>
                                          <p:attrName>xshear</p:attrName>
                                        </p:attrNameLst>
                                      </p:cBhvr>
                                    </p:anim>
                                    <p:animScale>
                                      <p:cBhvr>
                                        <p:cTn id="51" dur="200" decel="100000" autoRev="1" fill="hold">
                                          <p:stCondLst>
                                            <p:cond delay="600"/>
                                          </p:stCondLst>
                                        </p:cTn>
                                        <p:tgtEl>
                                          <p:spTgt spid="3">
                                            <p:txEl>
                                              <p:pRg st="3" end="3"/>
                                            </p:txEl>
                                          </p:spTgt>
                                        </p:tgtEl>
                                      </p:cBhvr>
                                      <p:from x="100000" y="100000"/>
                                      <p:to x="80000" y="100000"/>
                                    </p:animScale>
                                    <p:anim by="(#ppt_h/3+#ppt_w*0.1)" calcmode="lin" valueType="num">
                                      <p:cBhvr additive="sum">
                                        <p:cTn id="52"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from="(-#ppt_w/2)" to="(#ppt_x)" calcmode="lin" valueType="num">
                                      <p:cBhvr>
                                        <p:cTn id="57" dur="600" fill="hold">
                                          <p:stCondLst>
                                            <p:cond delay="0"/>
                                          </p:stCondLst>
                                        </p:cTn>
                                        <p:tgtEl>
                                          <p:spTgt spid="3">
                                            <p:txEl>
                                              <p:pRg st="4" end="4"/>
                                            </p:txEl>
                                          </p:spTgt>
                                        </p:tgtEl>
                                        <p:attrNameLst>
                                          <p:attrName>ppt_x</p:attrName>
                                        </p:attrNameLst>
                                      </p:cBhvr>
                                    </p:anim>
                                    <p:anim from="0" to="-1.0" calcmode="lin" valueType="num">
                                      <p:cBhvr>
                                        <p:cTn id="58" dur="200" decel="50000" autoRev="1" fill="hold">
                                          <p:stCondLst>
                                            <p:cond delay="600"/>
                                          </p:stCondLst>
                                        </p:cTn>
                                        <p:tgtEl>
                                          <p:spTgt spid="3">
                                            <p:txEl>
                                              <p:pRg st="4" end="4"/>
                                            </p:txEl>
                                          </p:spTgt>
                                        </p:tgtEl>
                                        <p:attrNameLst>
                                          <p:attrName>xshear</p:attrName>
                                        </p:attrNameLst>
                                      </p:cBhvr>
                                    </p:anim>
                                    <p:animScale>
                                      <p:cBhvr>
                                        <p:cTn id="59" dur="200" decel="100000" autoRev="1" fill="hold">
                                          <p:stCondLst>
                                            <p:cond delay="600"/>
                                          </p:stCondLst>
                                        </p:cTn>
                                        <p:tgtEl>
                                          <p:spTgt spid="3">
                                            <p:txEl>
                                              <p:pRg st="4" end="4"/>
                                            </p:txEl>
                                          </p:spTgt>
                                        </p:tgtEl>
                                      </p:cBhvr>
                                      <p:from x="100000" y="100000"/>
                                      <p:to x="80000" y="100000"/>
                                    </p:animScale>
                                    <p:anim by="(#ppt_h/3+#ppt_w*0.1)" calcmode="lin" valueType="num">
                                      <p:cBhvr additive="sum">
                                        <p:cTn id="60"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34" presetClass="entr" presetSubtype="0" fill="hold" grpId="0"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from="(-#ppt_w/2)" to="(#ppt_x)" calcmode="lin" valueType="num">
                                      <p:cBhvr>
                                        <p:cTn id="65" dur="600" fill="hold">
                                          <p:stCondLst>
                                            <p:cond delay="0"/>
                                          </p:stCondLst>
                                        </p:cTn>
                                        <p:tgtEl>
                                          <p:spTgt spid="3">
                                            <p:txEl>
                                              <p:pRg st="5" end="5"/>
                                            </p:txEl>
                                          </p:spTgt>
                                        </p:tgtEl>
                                        <p:attrNameLst>
                                          <p:attrName>ppt_x</p:attrName>
                                        </p:attrNameLst>
                                      </p:cBhvr>
                                    </p:anim>
                                    <p:anim from="0" to="-1.0" calcmode="lin" valueType="num">
                                      <p:cBhvr>
                                        <p:cTn id="66" dur="200" decel="50000" autoRev="1" fill="hold">
                                          <p:stCondLst>
                                            <p:cond delay="600"/>
                                          </p:stCondLst>
                                        </p:cTn>
                                        <p:tgtEl>
                                          <p:spTgt spid="3">
                                            <p:txEl>
                                              <p:pRg st="5" end="5"/>
                                            </p:txEl>
                                          </p:spTgt>
                                        </p:tgtEl>
                                        <p:attrNameLst>
                                          <p:attrName>xshear</p:attrName>
                                        </p:attrNameLst>
                                      </p:cBhvr>
                                    </p:anim>
                                    <p:animScale>
                                      <p:cBhvr>
                                        <p:cTn id="67" dur="200" decel="100000" autoRev="1" fill="hold">
                                          <p:stCondLst>
                                            <p:cond delay="600"/>
                                          </p:stCondLst>
                                        </p:cTn>
                                        <p:tgtEl>
                                          <p:spTgt spid="3">
                                            <p:txEl>
                                              <p:pRg st="5" end="5"/>
                                            </p:txEl>
                                          </p:spTgt>
                                        </p:tgtEl>
                                      </p:cBhvr>
                                      <p:from x="100000" y="100000"/>
                                      <p:to x="80000" y="100000"/>
                                    </p:animScale>
                                    <p:anim by="(#ppt_h/3+#ppt_w*0.1)" calcmode="lin" valueType="num">
                                      <p:cBhvr additive="sum">
                                        <p:cTn id="68"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69" fill="hold">
                      <p:stCondLst>
                        <p:cond delay="indefinite"/>
                      </p:stCondLst>
                      <p:childTnLst>
                        <p:par>
                          <p:cTn id="70" fill="hold">
                            <p:stCondLst>
                              <p:cond delay="0"/>
                            </p:stCondLst>
                            <p:childTnLst>
                              <p:par>
                                <p:cTn id="71" presetID="34" presetClass="entr" presetSubtype="0"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from="(-#ppt_w/2)" to="(#ppt_x)" calcmode="lin" valueType="num">
                                      <p:cBhvr>
                                        <p:cTn id="73" dur="600" fill="hold">
                                          <p:stCondLst>
                                            <p:cond delay="0"/>
                                          </p:stCondLst>
                                        </p:cTn>
                                        <p:tgtEl>
                                          <p:spTgt spid="3">
                                            <p:txEl>
                                              <p:pRg st="6" end="6"/>
                                            </p:txEl>
                                          </p:spTgt>
                                        </p:tgtEl>
                                        <p:attrNameLst>
                                          <p:attrName>ppt_x</p:attrName>
                                        </p:attrNameLst>
                                      </p:cBhvr>
                                    </p:anim>
                                    <p:anim from="0" to="-1.0" calcmode="lin" valueType="num">
                                      <p:cBhvr>
                                        <p:cTn id="74" dur="200" decel="50000" autoRev="1" fill="hold">
                                          <p:stCondLst>
                                            <p:cond delay="600"/>
                                          </p:stCondLst>
                                        </p:cTn>
                                        <p:tgtEl>
                                          <p:spTgt spid="3">
                                            <p:txEl>
                                              <p:pRg st="6" end="6"/>
                                            </p:txEl>
                                          </p:spTgt>
                                        </p:tgtEl>
                                        <p:attrNameLst>
                                          <p:attrName>xshear</p:attrName>
                                        </p:attrNameLst>
                                      </p:cBhvr>
                                    </p:anim>
                                    <p:animScale>
                                      <p:cBhvr>
                                        <p:cTn id="75" dur="200" decel="100000" autoRev="1" fill="hold">
                                          <p:stCondLst>
                                            <p:cond delay="600"/>
                                          </p:stCondLst>
                                        </p:cTn>
                                        <p:tgtEl>
                                          <p:spTgt spid="3">
                                            <p:txEl>
                                              <p:pRg st="6" end="6"/>
                                            </p:txEl>
                                          </p:spTgt>
                                        </p:tgtEl>
                                      </p:cBhvr>
                                      <p:from x="100000" y="100000"/>
                                      <p:to x="80000" y="100000"/>
                                    </p:animScale>
                                    <p:anim by="(#ppt_h/3+#ppt_w*0.1)" calcmode="lin" valueType="num">
                                      <p:cBhvr additive="sum">
                                        <p:cTn id="76"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77" fill="hold">
                      <p:stCondLst>
                        <p:cond delay="indefinite"/>
                      </p:stCondLst>
                      <p:childTnLst>
                        <p:par>
                          <p:cTn id="78" fill="hold">
                            <p:stCondLst>
                              <p:cond delay="0"/>
                            </p:stCondLst>
                            <p:childTnLst>
                              <p:par>
                                <p:cTn id="79" presetID="34" presetClass="entr" presetSubtype="0" fill="hold" grpId="0" nodeType="click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 from="(-#ppt_w/2)" to="(#ppt_x)" calcmode="lin" valueType="num">
                                      <p:cBhvr>
                                        <p:cTn id="81" dur="600" fill="hold">
                                          <p:stCondLst>
                                            <p:cond delay="0"/>
                                          </p:stCondLst>
                                        </p:cTn>
                                        <p:tgtEl>
                                          <p:spTgt spid="3">
                                            <p:txEl>
                                              <p:pRg st="7" end="7"/>
                                            </p:txEl>
                                          </p:spTgt>
                                        </p:tgtEl>
                                        <p:attrNameLst>
                                          <p:attrName>ppt_x</p:attrName>
                                        </p:attrNameLst>
                                      </p:cBhvr>
                                    </p:anim>
                                    <p:anim from="0" to="-1.0" calcmode="lin" valueType="num">
                                      <p:cBhvr>
                                        <p:cTn id="82" dur="200" decel="50000" autoRev="1" fill="hold">
                                          <p:stCondLst>
                                            <p:cond delay="600"/>
                                          </p:stCondLst>
                                        </p:cTn>
                                        <p:tgtEl>
                                          <p:spTgt spid="3">
                                            <p:txEl>
                                              <p:pRg st="7" end="7"/>
                                            </p:txEl>
                                          </p:spTgt>
                                        </p:tgtEl>
                                        <p:attrNameLst>
                                          <p:attrName>xshear</p:attrName>
                                        </p:attrNameLst>
                                      </p:cBhvr>
                                    </p:anim>
                                    <p:animScale>
                                      <p:cBhvr>
                                        <p:cTn id="83" dur="200" decel="100000" autoRev="1" fill="hold">
                                          <p:stCondLst>
                                            <p:cond delay="600"/>
                                          </p:stCondLst>
                                        </p:cTn>
                                        <p:tgtEl>
                                          <p:spTgt spid="3">
                                            <p:txEl>
                                              <p:pRg st="7" end="7"/>
                                            </p:txEl>
                                          </p:spTgt>
                                        </p:tgtEl>
                                      </p:cBhvr>
                                      <p:from x="100000" y="100000"/>
                                      <p:to x="80000" y="100000"/>
                                    </p:animScale>
                                    <p:anim by="(#ppt_h/3+#ppt_w*0.1)" calcmode="lin" valueType="num">
                                      <p:cBhvr additive="sum">
                                        <p:cTn id="84"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85" fill="hold">
                      <p:stCondLst>
                        <p:cond delay="indefinite"/>
                      </p:stCondLst>
                      <p:childTnLst>
                        <p:par>
                          <p:cTn id="86" fill="hold">
                            <p:stCondLst>
                              <p:cond delay="0"/>
                            </p:stCondLst>
                            <p:childTnLst>
                              <p:par>
                                <p:cTn id="87" presetID="34" presetClass="entr" presetSubtype="0" fill="hold" grpId="0" nodeType="clickEffect">
                                  <p:stCondLst>
                                    <p:cond delay="0"/>
                                  </p:stCondLst>
                                  <p:childTnLst>
                                    <p:set>
                                      <p:cBhvr>
                                        <p:cTn id="88" dur="1" fill="hold">
                                          <p:stCondLst>
                                            <p:cond delay="0"/>
                                          </p:stCondLst>
                                        </p:cTn>
                                        <p:tgtEl>
                                          <p:spTgt spid="3">
                                            <p:txEl>
                                              <p:pRg st="8" end="8"/>
                                            </p:txEl>
                                          </p:spTgt>
                                        </p:tgtEl>
                                        <p:attrNameLst>
                                          <p:attrName>style.visibility</p:attrName>
                                        </p:attrNameLst>
                                      </p:cBhvr>
                                      <p:to>
                                        <p:strVal val="visible"/>
                                      </p:to>
                                    </p:set>
                                    <p:anim from="(-#ppt_w/2)" to="(#ppt_x)" calcmode="lin" valueType="num">
                                      <p:cBhvr>
                                        <p:cTn id="89" dur="600" fill="hold">
                                          <p:stCondLst>
                                            <p:cond delay="0"/>
                                          </p:stCondLst>
                                        </p:cTn>
                                        <p:tgtEl>
                                          <p:spTgt spid="3">
                                            <p:txEl>
                                              <p:pRg st="8" end="8"/>
                                            </p:txEl>
                                          </p:spTgt>
                                        </p:tgtEl>
                                        <p:attrNameLst>
                                          <p:attrName>ppt_x</p:attrName>
                                        </p:attrNameLst>
                                      </p:cBhvr>
                                    </p:anim>
                                    <p:anim from="0" to="-1.0" calcmode="lin" valueType="num">
                                      <p:cBhvr>
                                        <p:cTn id="90" dur="200" decel="50000" autoRev="1" fill="hold">
                                          <p:stCondLst>
                                            <p:cond delay="600"/>
                                          </p:stCondLst>
                                        </p:cTn>
                                        <p:tgtEl>
                                          <p:spTgt spid="3">
                                            <p:txEl>
                                              <p:pRg st="8" end="8"/>
                                            </p:txEl>
                                          </p:spTgt>
                                        </p:tgtEl>
                                        <p:attrNameLst>
                                          <p:attrName>xshear</p:attrName>
                                        </p:attrNameLst>
                                      </p:cBhvr>
                                    </p:anim>
                                    <p:animScale>
                                      <p:cBhvr>
                                        <p:cTn id="91" dur="200" decel="100000" autoRev="1" fill="hold">
                                          <p:stCondLst>
                                            <p:cond delay="600"/>
                                          </p:stCondLst>
                                        </p:cTn>
                                        <p:tgtEl>
                                          <p:spTgt spid="3">
                                            <p:txEl>
                                              <p:pRg st="8" end="8"/>
                                            </p:txEl>
                                          </p:spTgt>
                                        </p:tgtEl>
                                      </p:cBhvr>
                                      <p:from x="100000" y="100000"/>
                                      <p:to x="80000" y="100000"/>
                                    </p:animScale>
                                    <p:anim by="(#ppt_h/3+#ppt_w*0.1)" calcmode="lin" valueType="num">
                                      <p:cBhvr additive="sum">
                                        <p:cTn id="92" dur="200" decel="100000" autoRev="1" fill="hold">
                                          <p:stCondLst>
                                            <p:cond delay="600"/>
                                          </p:stCondLst>
                                        </p:cTn>
                                        <p:tgtEl>
                                          <p:spTgt spid="3">
                                            <p:txEl>
                                              <p:pRg st="8" end="8"/>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4578" name="Picture 2" descr="Image Previe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1847</TotalTime>
  <Words>687</Words>
  <Application>Microsoft Office PowerPoint</Application>
  <PresentationFormat>On-screen Show (4:3)</PresentationFormat>
  <Paragraphs>68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 Alternative Energy Resources</vt:lpstr>
      <vt:lpstr>Slide 2</vt:lpstr>
      <vt:lpstr>Alternative Fuel Resources…</vt:lpstr>
      <vt:lpstr>Solar Energy</vt:lpstr>
      <vt:lpstr>Pros and Cons of Solar Energy</vt:lpstr>
      <vt:lpstr>Wind Power</vt:lpstr>
      <vt:lpstr>Hydroelectric Energy</vt:lpstr>
      <vt:lpstr>Pros &amp; cons of Hydroelectric Energy</vt:lpstr>
      <vt:lpstr>Slide 9</vt:lpstr>
      <vt:lpstr>Power from Plants:</vt:lpstr>
      <vt:lpstr>Biomass</vt:lpstr>
      <vt:lpstr>Biomass Cont.</vt:lpstr>
      <vt:lpstr>Slide 13</vt:lpstr>
      <vt:lpstr>Gasohol…</vt:lpstr>
      <vt:lpstr>Geothermal Energy…</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Energy Resources</dc:title>
  <dc:creator>Sharman, Sarah</dc:creator>
  <cp:lastModifiedBy>spsharman</cp:lastModifiedBy>
  <cp:revision>143</cp:revision>
  <dcterms:created xsi:type="dcterms:W3CDTF">2009-01-16T15:29:43Z</dcterms:created>
  <dcterms:modified xsi:type="dcterms:W3CDTF">2014-11-14T14:01:07Z</dcterms:modified>
</cp:coreProperties>
</file>